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handoutMasterIdLst>
    <p:handoutMasterId r:id="rId19"/>
  </p:handoutMasterIdLst>
  <p:sldIdLst>
    <p:sldId id="257" r:id="rId2"/>
    <p:sldId id="276" r:id="rId3"/>
    <p:sldId id="258" r:id="rId4"/>
    <p:sldId id="259" r:id="rId5"/>
    <p:sldId id="260" r:id="rId6"/>
    <p:sldId id="261" r:id="rId7"/>
    <p:sldId id="263" r:id="rId8"/>
    <p:sldId id="265" r:id="rId9"/>
    <p:sldId id="266" r:id="rId10"/>
    <p:sldId id="267" r:id="rId11"/>
    <p:sldId id="268" r:id="rId12"/>
    <p:sldId id="270" r:id="rId13"/>
    <p:sldId id="272" r:id="rId14"/>
    <p:sldId id="273" r:id="rId15"/>
    <p:sldId id="275" r:id="rId16"/>
    <p:sldId id="277"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13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0B47FB-251B-4870-9BEC-FF40A61D411F}" type="datetimeFigureOut">
              <a:rPr lang="el-GR" smtClean="0"/>
              <a:pPr/>
              <a:t>7/4/2016</a:t>
            </a:fld>
            <a:endParaRPr lang="el-G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FB17E3F-6968-4675-B07D-51D9ACFB8499}" type="slidenum">
              <a:rPr lang="el-GR" smtClean="0"/>
              <a:pPr/>
              <a:t>‹#›</a:t>
            </a:fld>
            <a:endParaRPr lang="el-GR"/>
          </a:p>
        </p:txBody>
      </p:sp>
    </p:spTree>
    <p:extLst>
      <p:ext uri="{BB962C8B-B14F-4D97-AF65-F5344CB8AC3E}">
        <p14:creationId xmlns:p14="http://schemas.microsoft.com/office/powerpoint/2010/main" val="18965384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EC91AB-65A0-4F52-8307-FCFD43E14D48}" type="datetimeFigureOut">
              <a:rPr lang="el-GR" smtClean="0"/>
              <a:pPr/>
              <a:t>7/4/2016</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DA109A-5FC2-4283-BABE-EB18390D2117}" type="slidenum">
              <a:rPr lang="el-GR" smtClean="0"/>
              <a:pPr/>
              <a:t>‹#›</a:t>
            </a:fld>
            <a:endParaRPr lang="el-GR"/>
          </a:p>
        </p:txBody>
      </p:sp>
    </p:spTree>
    <p:extLst>
      <p:ext uri="{BB962C8B-B14F-4D97-AF65-F5344CB8AC3E}">
        <p14:creationId xmlns:p14="http://schemas.microsoft.com/office/powerpoint/2010/main" val="3378367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BAA0C23C-9C0A-4208-8AAA-DA6CF0B370FC}" type="slidenum">
              <a:rPr lang="en-GB" smtClean="0"/>
              <a:pPr/>
              <a:t>1</a:t>
            </a:fld>
            <a:endParaRPr lang="en-GB" smtClean="0"/>
          </a:p>
        </p:txBody>
      </p:sp>
      <p:sp>
        <p:nvSpPr>
          <p:cNvPr id="38915" name="Rectangle 1026"/>
          <p:cNvSpPr>
            <a:spLocks noGrp="1" noRot="1" noChangeAspect="1" noChangeArrowheads="1" noTextEdit="1"/>
          </p:cNvSpPr>
          <p:nvPr>
            <p:ph type="sldImg"/>
          </p:nvPr>
        </p:nvSpPr>
        <p:spPr>
          <a:ln/>
        </p:spPr>
      </p:sp>
      <p:sp>
        <p:nvSpPr>
          <p:cNvPr id="38916"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F61FE330-9D2E-45CB-AD46-4AED262C52BE}" type="slidenum">
              <a:rPr lang="en-GB" smtClean="0"/>
              <a:pPr/>
              <a:t>2</a:t>
            </a:fld>
            <a:endParaRPr lang="en-GB"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0A4CC00-9B62-4B2D-AD0A-9CAE86817BAF}" type="datetimeFigureOut">
              <a:rPr lang="el-GR" smtClean="0"/>
              <a:pPr/>
              <a:t>7/4/2016</a:t>
            </a:fld>
            <a:endParaRPr lang="el-G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A5995C3-3A57-4680-9EE8-CAF40E1512A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A4CC00-9B62-4B2D-AD0A-9CAE86817BAF}" type="datetimeFigureOut">
              <a:rPr lang="el-GR" smtClean="0"/>
              <a:pPr/>
              <a:t>7/4/2016</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1A5995C3-3A57-4680-9EE8-CAF40E1512A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A4CC00-9B62-4B2D-AD0A-9CAE86817BAF}" type="datetimeFigureOut">
              <a:rPr lang="el-GR" smtClean="0"/>
              <a:pPr/>
              <a:t>7/4/2016</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1A5995C3-3A57-4680-9EE8-CAF40E1512A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A4CC00-9B62-4B2D-AD0A-9CAE86817BAF}" type="datetimeFigureOut">
              <a:rPr lang="el-GR" smtClean="0"/>
              <a:pPr/>
              <a:t>7/4/2016</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1A5995C3-3A57-4680-9EE8-CAF40E1512A0}" type="slidenum">
              <a:rPr lang="el-GR" smtClean="0"/>
              <a:pPr/>
              <a:t>‹#›</a:t>
            </a:fld>
            <a:endParaRPr lang="el-G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0A4CC00-9B62-4B2D-AD0A-9CAE86817BAF}" type="datetimeFigureOut">
              <a:rPr lang="el-GR" smtClean="0"/>
              <a:pPr/>
              <a:t>7/4/2016</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1A5995C3-3A57-4680-9EE8-CAF40E1512A0}" type="slidenum">
              <a:rPr lang="el-GR" smtClean="0"/>
              <a:pPr/>
              <a:t>‹#›</a:t>
            </a:fld>
            <a:endParaRPr lang="el-G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0A4CC00-9B62-4B2D-AD0A-9CAE86817BAF}" type="datetimeFigureOut">
              <a:rPr lang="el-GR" smtClean="0"/>
              <a:pPr/>
              <a:t>7/4/2016</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1A5995C3-3A57-4680-9EE8-CAF40E1512A0}" type="slidenum">
              <a:rPr lang="el-GR" smtClean="0"/>
              <a:pPr/>
              <a:t>‹#›</a:t>
            </a:fld>
            <a:endParaRPr lang="el-G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0A4CC00-9B62-4B2D-AD0A-9CAE86817BAF}" type="datetimeFigureOut">
              <a:rPr lang="el-GR" smtClean="0"/>
              <a:pPr/>
              <a:t>7/4/2016</a:t>
            </a:fld>
            <a:endParaRPr lang="el-GR"/>
          </a:p>
        </p:txBody>
      </p:sp>
      <p:sp>
        <p:nvSpPr>
          <p:cNvPr id="8" name="Footer Placeholder 7"/>
          <p:cNvSpPr>
            <a:spLocks noGrp="1"/>
          </p:cNvSpPr>
          <p:nvPr>
            <p:ph type="ftr" sz="quarter" idx="11"/>
          </p:nvPr>
        </p:nvSpPr>
        <p:spPr/>
        <p:txBody>
          <a:bodyPr/>
          <a:lstStyle>
            <a:extLst/>
          </a:lstStyle>
          <a:p>
            <a:endParaRPr lang="el-GR"/>
          </a:p>
        </p:txBody>
      </p:sp>
      <p:sp>
        <p:nvSpPr>
          <p:cNvPr id="9" name="Slide Number Placeholder 8"/>
          <p:cNvSpPr>
            <a:spLocks noGrp="1"/>
          </p:cNvSpPr>
          <p:nvPr>
            <p:ph type="sldNum" sz="quarter" idx="12"/>
          </p:nvPr>
        </p:nvSpPr>
        <p:spPr/>
        <p:txBody>
          <a:bodyPr/>
          <a:lstStyle>
            <a:extLst/>
          </a:lstStyle>
          <a:p>
            <a:fld id="{1A5995C3-3A57-4680-9EE8-CAF40E1512A0}"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0A4CC00-9B62-4B2D-AD0A-9CAE86817BAF}" type="datetimeFigureOut">
              <a:rPr lang="el-GR" smtClean="0"/>
              <a:pPr/>
              <a:t>7/4/2016</a:t>
            </a:fld>
            <a:endParaRPr lang="el-GR"/>
          </a:p>
        </p:txBody>
      </p:sp>
      <p:sp>
        <p:nvSpPr>
          <p:cNvPr id="4" name="Footer Placeholder 3"/>
          <p:cNvSpPr>
            <a:spLocks noGrp="1"/>
          </p:cNvSpPr>
          <p:nvPr>
            <p:ph type="ftr" sz="quarter" idx="11"/>
          </p:nvPr>
        </p:nvSpPr>
        <p:spPr/>
        <p:txBody>
          <a:bodyPr/>
          <a:lstStyle>
            <a:extLst/>
          </a:lstStyle>
          <a:p>
            <a:endParaRPr lang="el-GR"/>
          </a:p>
        </p:txBody>
      </p:sp>
      <p:sp>
        <p:nvSpPr>
          <p:cNvPr id="5" name="Slide Number Placeholder 4"/>
          <p:cNvSpPr>
            <a:spLocks noGrp="1"/>
          </p:cNvSpPr>
          <p:nvPr>
            <p:ph type="sldNum" sz="quarter" idx="12"/>
          </p:nvPr>
        </p:nvSpPr>
        <p:spPr/>
        <p:txBody>
          <a:bodyPr/>
          <a:lstStyle>
            <a:extLst/>
          </a:lstStyle>
          <a:p>
            <a:fld id="{1A5995C3-3A57-4680-9EE8-CAF40E1512A0}" type="slidenum">
              <a:rPr lang="el-GR" smtClean="0"/>
              <a:pPr/>
              <a:t>‹#›</a:t>
            </a:fld>
            <a:endParaRPr lang="el-G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0A4CC00-9B62-4B2D-AD0A-9CAE86817BAF}" type="datetimeFigureOut">
              <a:rPr lang="el-GR" smtClean="0"/>
              <a:pPr/>
              <a:t>7/4/2016</a:t>
            </a:fld>
            <a:endParaRPr lang="el-GR"/>
          </a:p>
        </p:txBody>
      </p:sp>
      <p:sp>
        <p:nvSpPr>
          <p:cNvPr id="3" name="Footer Placeholder 2"/>
          <p:cNvSpPr>
            <a:spLocks noGrp="1"/>
          </p:cNvSpPr>
          <p:nvPr>
            <p:ph type="ftr" sz="quarter" idx="11"/>
          </p:nvPr>
        </p:nvSpPr>
        <p:spPr/>
        <p:txBody>
          <a:bodyPr/>
          <a:lstStyle>
            <a:extLst/>
          </a:lstStyle>
          <a:p>
            <a:endParaRPr lang="el-GR"/>
          </a:p>
        </p:txBody>
      </p:sp>
      <p:sp>
        <p:nvSpPr>
          <p:cNvPr id="4" name="Slide Number Placeholder 3"/>
          <p:cNvSpPr>
            <a:spLocks noGrp="1"/>
          </p:cNvSpPr>
          <p:nvPr>
            <p:ph type="sldNum" sz="quarter" idx="12"/>
          </p:nvPr>
        </p:nvSpPr>
        <p:spPr/>
        <p:txBody>
          <a:bodyPr/>
          <a:lstStyle>
            <a:extLst/>
          </a:lstStyle>
          <a:p>
            <a:fld id="{1A5995C3-3A57-4680-9EE8-CAF40E1512A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0A4CC00-9B62-4B2D-AD0A-9CAE86817BAF}" type="datetimeFigureOut">
              <a:rPr lang="el-GR" smtClean="0"/>
              <a:pPr/>
              <a:t>7/4/2016</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1A5995C3-3A57-4680-9EE8-CAF40E1512A0}"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0A4CC00-9B62-4B2D-AD0A-9CAE86817BAF}" type="datetimeFigureOut">
              <a:rPr lang="el-GR" smtClean="0"/>
              <a:pPr/>
              <a:t>7/4/2016</a:t>
            </a:fld>
            <a:endParaRPr lang="el-G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A5995C3-3A57-4680-9EE8-CAF40E1512A0}" type="slidenum">
              <a:rPr lang="el-GR" smtClean="0"/>
              <a:pPr/>
              <a:t>‹#›</a:t>
            </a:fld>
            <a:endParaRPr lang="el-G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0A4CC00-9B62-4B2D-AD0A-9CAE86817BAF}" type="datetimeFigureOut">
              <a:rPr lang="el-GR" smtClean="0"/>
              <a:pPr/>
              <a:t>7/4/2016</a:t>
            </a:fld>
            <a:endParaRPr lang="el-G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A5995C3-3A57-4680-9EE8-CAF40E1512A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69988" y="457200"/>
            <a:ext cx="7364412" cy="1543040"/>
          </a:xfrm>
        </p:spPr>
        <p:txBody>
          <a:bodyPr>
            <a:normAutofit/>
          </a:bodyPr>
          <a:lstStyle/>
          <a:p>
            <a:pPr algn="ctr" eaLnBrk="1" hangingPunct="1"/>
            <a:r>
              <a:rPr lang="el-GR" sz="2800" b="1" dirty="0" smtClean="0">
                <a:solidFill>
                  <a:srgbClr val="002060"/>
                </a:solidFill>
                <a:effectLst/>
                <a:latin typeface="Tahoma" pitchFamily="34" charset="0"/>
              </a:rPr>
              <a:t>Προστασία Προσωπικών Δεδομένων εντός της Σχολικής Μονάδας</a:t>
            </a:r>
            <a:endParaRPr lang="en-GB" sz="2800" b="1" dirty="0" smtClean="0">
              <a:solidFill>
                <a:srgbClr val="002060"/>
              </a:solidFill>
              <a:effectLst/>
              <a:latin typeface="Tahoma" pitchFamily="34" charset="0"/>
            </a:endParaRPr>
          </a:p>
        </p:txBody>
      </p:sp>
      <p:sp>
        <p:nvSpPr>
          <p:cNvPr id="2051" name="Rectangle 3"/>
          <p:cNvSpPr>
            <a:spLocks noGrp="1" noChangeArrowheads="1"/>
          </p:cNvSpPr>
          <p:nvPr>
            <p:ph type="subTitle" idx="1"/>
          </p:nvPr>
        </p:nvSpPr>
        <p:spPr>
          <a:xfrm>
            <a:off x="1428750" y="2286000"/>
            <a:ext cx="7215188" cy="4200525"/>
          </a:xfrm>
        </p:spPr>
        <p:txBody>
          <a:bodyPr/>
          <a:lstStyle/>
          <a:p>
            <a:pPr eaLnBrk="1" hangingPunct="1">
              <a:defRPr/>
            </a:pPr>
            <a:endParaRPr lang="el-GR" sz="2000" dirty="0" smtClean="0">
              <a:latin typeface="Tahoma" pitchFamily="34" charset="0"/>
            </a:endParaRPr>
          </a:p>
          <a:p>
            <a:pPr eaLnBrk="1" hangingPunct="1">
              <a:defRPr/>
            </a:pPr>
            <a:endParaRPr lang="el-GR" sz="2000" dirty="0" smtClean="0">
              <a:latin typeface="Tahoma" pitchFamily="34" charset="0"/>
            </a:endParaRPr>
          </a:p>
          <a:p>
            <a:pPr algn="l" eaLnBrk="1" hangingPunct="1">
              <a:defRPr/>
            </a:pPr>
            <a:r>
              <a:rPr lang="el-GR" sz="2200" b="1" dirty="0" smtClean="0">
                <a:solidFill>
                  <a:schemeClr val="tx1"/>
                </a:solidFill>
                <a:effectLst>
                  <a:outerShdw blurRad="38100" dist="38100" dir="2700000" algn="tl">
                    <a:srgbClr val="C0C0C0"/>
                  </a:outerShdw>
                </a:effectLst>
                <a:latin typeface="Tahoma" pitchFamily="34" charset="0"/>
              </a:rPr>
              <a:t>Γραφείο Επιτρόπου Προστασίας </a:t>
            </a:r>
          </a:p>
          <a:p>
            <a:pPr algn="l" eaLnBrk="1" hangingPunct="1">
              <a:defRPr/>
            </a:pPr>
            <a:r>
              <a:rPr lang="el-GR" sz="2200" b="1" dirty="0" smtClean="0">
                <a:solidFill>
                  <a:schemeClr val="tx1"/>
                </a:solidFill>
                <a:effectLst>
                  <a:outerShdw blurRad="38100" dist="38100" dir="2700000" algn="tl">
                    <a:srgbClr val="C0C0C0"/>
                  </a:outerShdw>
                </a:effectLst>
                <a:latin typeface="Tahoma" pitchFamily="34" charset="0"/>
              </a:rPr>
              <a:t>Δεδομένων Προσωπικού Χαρακτήρα</a:t>
            </a:r>
          </a:p>
          <a:p>
            <a:pPr algn="l" eaLnBrk="1" hangingPunct="1">
              <a:defRPr/>
            </a:pPr>
            <a:endParaRPr lang="el-GR" sz="2000" b="1" dirty="0" smtClean="0">
              <a:solidFill>
                <a:schemeClr val="tx1"/>
              </a:solidFill>
              <a:effectLst>
                <a:outerShdw blurRad="38100" dist="38100" dir="2700000" algn="tl">
                  <a:srgbClr val="C0C0C0"/>
                </a:outerShdw>
              </a:effectLst>
              <a:latin typeface="Tahoma" pitchFamily="34" charset="0"/>
            </a:endParaRPr>
          </a:p>
          <a:p>
            <a:pPr algn="l" eaLnBrk="1" hangingPunct="1">
              <a:defRPr/>
            </a:pPr>
            <a:endParaRPr lang="el-GR" sz="2000" b="1" dirty="0" smtClean="0">
              <a:solidFill>
                <a:schemeClr val="tx1"/>
              </a:solidFill>
              <a:effectLst>
                <a:outerShdw blurRad="38100" dist="38100" dir="2700000" algn="tl">
                  <a:srgbClr val="C0C0C0"/>
                </a:outerShdw>
              </a:effectLst>
              <a:latin typeface="Tahoma" pitchFamily="34" charset="0"/>
            </a:endParaRPr>
          </a:p>
          <a:p>
            <a:pPr algn="l" eaLnBrk="1" hangingPunct="1">
              <a:defRPr/>
            </a:pPr>
            <a:endParaRPr lang="el-GR" sz="2000" b="1" dirty="0" smtClean="0">
              <a:solidFill>
                <a:schemeClr val="tx1"/>
              </a:solidFill>
              <a:effectLst>
                <a:outerShdw blurRad="38100" dist="38100" dir="2700000" algn="tl">
                  <a:srgbClr val="C0C0C0"/>
                </a:outerShdw>
              </a:effectLst>
              <a:latin typeface="Tahoma" pitchFamily="34" charset="0"/>
            </a:endParaRPr>
          </a:p>
          <a:p>
            <a:pPr algn="l" eaLnBrk="1" hangingPunct="1">
              <a:defRPr/>
            </a:pPr>
            <a:endParaRPr lang="el-GR" sz="2000" b="1" dirty="0" smtClean="0">
              <a:solidFill>
                <a:schemeClr val="tx1"/>
              </a:solidFill>
              <a:effectLst>
                <a:outerShdw blurRad="38100" dist="38100" dir="2700000" algn="tl">
                  <a:srgbClr val="C0C0C0"/>
                </a:outerShdw>
              </a:effectLst>
              <a:latin typeface="Tahoma" pitchFamily="34" charset="0"/>
            </a:endParaRPr>
          </a:p>
          <a:p>
            <a:pPr algn="l" eaLnBrk="1" hangingPunct="1">
              <a:defRPr/>
            </a:pPr>
            <a:endParaRPr lang="el-GR" sz="2000" dirty="0" smtClean="0">
              <a:solidFill>
                <a:schemeClr val="tx1"/>
              </a:solidFill>
              <a:latin typeface="Tahoma" pitchFamily="34" charset="0"/>
            </a:endParaRPr>
          </a:p>
          <a:p>
            <a:pPr algn="l" eaLnBrk="1" hangingPunct="1">
              <a:defRPr/>
            </a:pPr>
            <a:r>
              <a:rPr lang="el-GR" sz="2200" dirty="0" smtClean="0">
                <a:solidFill>
                  <a:schemeClr val="tx1"/>
                </a:solidFill>
                <a:latin typeface="Tahoma" pitchFamily="34" charset="0"/>
              </a:rPr>
              <a:t>7 Απριλίου 2016</a:t>
            </a:r>
            <a:endParaRPr lang="en-GB" sz="2200" dirty="0" smtClean="0">
              <a:solidFill>
                <a:schemeClr val="tx1"/>
              </a:solidFill>
              <a:latin typeface="Tahoma" pitchFamily="34" charset="0"/>
            </a:endParaRPr>
          </a:p>
        </p:txBody>
      </p:sp>
      <p:pic>
        <p:nvPicPr>
          <p:cNvPr id="3076" name="Picture 4" descr="LOGO-final-2"/>
          <p:cNvPicPr>
            <a:picLocks noChangeAspect="1" noChangeArrowheads="1"/>
          </p:cNvPicPr>
          <p:nvPr/>
        </p:nvPicPr>
        <p:blipFill>
          <a:blip r:embed="rId3" cstate="print"/>
          <a:srcRect/>
          <a:stretch>
            <a:fillRect/>
          </a:stretch>
        </p:blipFill>
        <p:spPr bwMode="auto">
          <a:xfrm>
            <a:off x="7215206" y="3000372"/>
            <a:ext cx="928687" cy="877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a:xfrm>
            <a:off x="457200" y="1785926"/>
            <a:ext cx="8229600" cy="4340237"/>
          </a:xfrm>
        </p:spPr>
        <p:txBody>
          <a:bodyPr>
            <a:normAutofit/>
          </a:bodyPr>
          <a:lstStyle/>
          <a:p>
            <a:pPr algn="just">
              <a:buFont typeface="Wingdings" pitchFamily="2" charset="2"/>
              <a:buChar char="§"/>
            </a:pPr>
            <a:r>
              <a:rPr lang="el-GR" sz="2000" dirty="0" smtClean="0">
                <a:latin typeface="Tahoma" pitchFamily="34" charset="0"/>
                <a:cs typeface="Tahoma" pitchFamily="34" charset="0"/>
              </a:rPr>
              <a:t>Όσον αφορά την προσφορά υπηρεσιών της κοινωνίας των πληροφοριών απευθείας σε παιδιά, η επεξεργασία προσωπικών δεδομένων παιδιού ηλικίας κάτω των 16 ή εάν αυτό προβλέπεται από το δίκαιο κράτους μέλους παιδιού μικρότερης ηλικίας με κατώτατο όριο τα 13 έτη, επιτρέπεται μόνο όταν η συγκατάθεση εγκρίνεται ή παρέχεται από το πρόσωπο που έχει τη γονική μέριμνα του παιδιού.</a:t>
            </a:r>
          </a:p>
          <a:p>
            <a:pPr algn="just">
              <a:buFont typeface="Wingdings" pitchFamily="2" charset="2"/>
              <a:buChar char="§"/>
            </a:pPr>
            <a:r>
              <a:rPr lang="el-GR" sz="2000" dirty="0" smtClean="0">
                <a:latin typeface="Tahoma" pitchFamily="34" charset="0"/>
                <a:cs typeface="Tahoma" pitchFamily="34" charset="0"/>
              </a:rPr>
              <a:t>Ο υπεύθυνος επεξεργασίας επαληθεύει ότι η συγκατάθεση παρέχεται ή εγκρίνεται από το πρόσωπο που έχει τη γονική μέριμνα του παιδιού, λαμβάνοντας υπόψη τη διαθέσιμη τεχνολογία.</a:t>
            </a:r>
          </a:p>
          <a:p>
            <a:pPr algn="just">
              <a:buFont typeface="Wingdings" pitchFamily="2" charset="2"/>
              <a:buChar char="§"/>
            </a:pPr>
            <a:r>
              <a:rPr lang="el-GR" sz="2000" dirty="0" smtClean="0">
                <a:latin typeface="Tahoma" pitchFamily="34" charset="0"/>
                <a:cs typeface="Tahoma" pitchFamily="34" charset="0"/>
              </a:rPr>
              <a:t>Ωστόσο, από τεχνικής άποψης, η επαλήθευση της ηλικίας ενός προσώπου εντός του ψηφιακού περιβάλλοντος μπορεί να αποδειχτεί ιδιαίτερα δυσχερής.</a:t>
            </a:r>
          </a:p>
          <a:p>
            <a:pPr algn="just">
              <a:buNone/>
            </a:pPr>
            <a:endParaRPr lang="el-GR" sz="2200" dirty="0" smtClean="0">
              <a:latin typeface="Tahoma" pitchFamily="34" charset="0"/>
              <a:cs typeface="Tahoma" pitchFamily="34" charset="0"/>
            </a:endParaRPr>
          </a:p>
        </p:txBody>
      </p:sp>
      <p:sp>
        <p:nvSpPr>
          <p:cNvPr id="28676" name="Slide Number Placeholder 3"/>
          <p:cNvSpPr>
            <a:spLocks noGrp="1"/>
          </p:cNvSpPr>
          <p:nvPr>
            <p:ph type="sldNum" sz="quarter" idx="12"/>
          </p:nvPr>
        </p:nvSpPr>
        <p:spPr>
          <a:noFill/>
        </p:spPr>
        <p:txBody>
          <a:bodyPr/>
          <a:lstStyle/>
          <a:p>
            <a:r>
              <a:rPr lang="el-GR" dirty="0" smtClean="0"/>
              <a:t>10</a:t>
            </a:r>
          </a:p>
          <a:p>
            <a:endParaRPr lang="el-GR" dirty="0" smtClean="0"/>
          </a:p>
        </p:txBody>
      </p:sp>
      <p:sp>
        <p:nvSpPr>
          <p:cNvPr id="28674" name="Title 1"/>
          <p:cNvSpPr>
            <a:spLocks noGrp="1"/>
          </p:cNvSpPr>
          <p:nvPr>
            <p:ph type="title"/>
          </p:nvPr>
        </p:nvSpPr>
        <p:spPr>
          <a:xfrm>
            <a:off x="928662" y="274638"/>
            <a:ext cx="7929618" cy="1439850"/>
          </a:xfrm>
        </p:spPr>
        <p:txBody>
          <a:bodyPr>
            <a:normAutofit/>
          </a:bodyPr>
          <a:lstStyle/>
          <a:p>
            <a:r>
              <a:rPr lang="el-GR" sz="2200" dirty="0" smtClean="0">
                <a:solidFill>
                  <a:srgbClr val="002060"/>
                </a:solidFill>
                <a:effectLst/>
                <a:latin typeface="Tahoma" pitchFamily="34" charset="0"/>
              </a:rPr>
              <a:t>Άρθρο 8 του νέου Ευρωπαϊκού Κανονισμού για την προστασία των προσωπικών δεδομένων</a:t>
            </a:r>
            <a:r>
              <a:rPr lang="en-US" sz="2200" dirty="0" smtClean="0">
                <a:solidFill>
                  <a:srgbClr val="002060"/>
                </a:solidFill>
                <a:effectLst/>
                <a:latin typeface="Tahoma" pitchFamily="34" charset="0"/>
              </a:rPr>
              <a:t> -</a:t>
            </a:r>
            <a:r>
              <a:rPr lang="el-GR" sz="2200" dirty="0" smtClean="0">
                <a:latin typeface="Tahoma" pitchFamily="34" charset="0"/>
                <a:cs typeface="Tahoma" pitchFamily="34" charset="0"/>
              </a:rPr>
              <a:t> </a:t>
            </a:r>
            <a:r>
              <a:rPr lang="el-GR" sz="1800" dirty="0" smtClean="0">
                <a:effectLst/>
                <a:latin typeface="Tahoma" pitchFamily="34" charset="0"/>
                <a:cs typeface="Tahoma" pitchFamily="34" charset="0"/>
              </a:rPr>
              <a:t>Ειδική πρόνοια για τη συγκατάθεση του παιδιού σχετικά με τις υπηρεσίες της κοινωνίας των πληροφοριών.</a:t>
            </a:r>
            <a:endParaRPr lang="el-GR" sz="1800" dirty="0" smtClean="0">
              <a:solidFill>
                <a:srgbClr val="002060"/>
              </a:solidFill>
              <a:effectLst/>
              <a:latin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a:xfrm>
            <a:off x="457200" y="1142984"/>
            <a:ext cx="8229600" cy="4983179"/>
          </a:xfrm>
        </p:spPr>
        <p:txBody>
          <a:bodyPr>
            <a:normAutofit lnSpcReduction="10000"/>
          </a:bodyPr>
          <a:lstStyle/>
          <a:p>
            <a:pPr marL="457200" indent="-457200" algn="just">
              <a:buNone/>
            </a:pPr>
            <a:r>
              <a:rPr lang="el-GR" sz="2000" b="1" dirty="0" smtClean="0">
                <a:solidFill>
                  <a:srgbClr val="0070C0"/>
                </a:solidFill>
                <a:latin typeface="Tahoma" pitchFamily="34" charset="0"/>
                <a:cs typeface="Tahoma" pitchFamily="34" charset="0"/>
              </a:rPr>
              <a:t> 1. </a:t>
            </a:r>
            <a:r>
              <a:rPr lang="el-GR" sz="2000" b="1" dirty="0" err="1" smtClean="0">
                <a:solidFill>
                  <a:srgbClr val="0070C0"/>
                </a:solidFill>
                <a:latin typeface="Tahoma" pitchFamily="34" charset="0"/>
                <a:cs typeface="Tahoma" pitchFamily="34" charset="0"/>
              </a:rPr>
              <a:t>Ενδοσχολικές</a:t>
            </a:r>
            <a:r>
              <a:rPr lang="el-GR" sz="2000" b="1" dirty="0" smtClean="0">
                <a:solidFill>
                  <a:srgbClr val="0070C0"/>
                </a:solidFill>
                <a:latin typeface="Tahoma" pitchFamily="34" charset="0"/>
                <a:cs typeface="Tahoma" pitchFamily="34" charset="0"/>
              </a:rPr>
              <a:t> εκδηλώσεις / βιντεοσκοπήσεις / αναρτήσεις φωτογραφιών σε </a:t>
            </a:r>
            <a:r>
              <a:rPr lang="el-GR" sz="2000" b="1" dirty="0" err="1" smtClean="0">
                <a:solidFill>
                  <a:srgbClr val="0070C0"/>
                </a:solidFill>
                <a:latin typeface="Tahoma" pitchFamily="34" charset="0"/>
                <a:cs typeface="Tahoma" pitchFamily="34" charset="0"/>
              </a:rPr>
              <a:t>ιστοχώρους</a:t>
            </a:r>
            <a:r>
              <a:rPr lang="el-GR" sz="2000" b="1" dirty="0" smtClean="0">
                <a:solidFill>
                  <a:srgbClr val="0070C0"/>
                </a:solidFill>
                <a:latin typeface="Tahoma" pitchFamily="34" charset="0"/>
                <a:cs typeface="Tahoma" pitchFamily="34" charset="0"/>
              </a:rPr>
              <a:t> σχολείων: </a:t>
            </a:r>
            <a:r>
              <a:rPr lang="el-GR" sz="2200" dirty="0" smtClean="0">
                <a:latin typeface="Tahoma" pitchFamily="34" charset="0"/>
                <a:cs typeface="Tahoma" pitchFamily="34" charset="0"/>
              </a:rPr>
              <a:t>επιτρέπεται μόνο με τη συγκατάθεση των γονέων των μαθητών μέσω του εντύπου που διανέμεται στην αρχή της σχολικής χρονιάς. </a:t>
            </a:r>
            <a:r>
              <a:rPr lang="el-GR" sz="2200" dirty="0" smtClean="0">
                <a:latin typeface="Tahoma" pitchFamily="34" charset="0"/>
              </a:rPr>
              <a:t>Η συγκατάθεση των μαθητών, ως ανήλικων προσώπων, δεν καθίσταται έγκυρη.</a:t>
            </a:r>
            <a:endParaRPr lang="en-US" sz="2200" dirty="0" smtClean="0">
              <a:latin typeface="Tahoma" pitchFamily="34" charset="0"/>
            </a:endParaRPr>
          </a:p>
          <a:p>
            <a:pPr algn="just">
              <a:buNone/>
            </a:pPr>
            <a:r>
              <a:rPr lang="el-GR" sz="2200" b="1" dirty="0" smtClean="0">
                <a:solidFill>
                  <a:srgbClr val="0070C0"/>
                </a:solidFill>
                <a:latin typeface="Tahoma" pitchFamily="34" charset="0"/>
                <a:cs typeface="Tahoma" pitchFamily="34" charset="0"/>
              </a:rPr>
              <a:t>2. </a:t>
            </a:r>
            <a:r>
              <a:rPr lang="el-GR" sz="2000" b="1" dirty="0" smtClean="0">
                <a:solidFill>
                  <a:srgbClr val="0070C0"/>
                </a:solidFill>
                <a:latin typeface="Tahoma" pitchFamily="34" charset="0"/>
                <a:cs typeface="Tahoma" pitchFamily="34" charset="0"/>
              </a:rPr>
              <a:t>Απαγορευτική εγκύκλιος του Υ.Π.Π. </a:t>
            </a:r>
            <a:r>
              <a:rPr lang="el-GR" sz="2000" b="1" dirty="0" err="1" smtClean="0">
                <a:solidFill>
                  <a:srgbClr val="0070C0"/>
                </a:solidFill>
                <a:latin typeface="Tahoma" pitchFamily="34" charset="0"/>
                <a:cs typeface="Tahoma" pitchFamily="34" charset="0"/>
              </a:rPr>
              <a:t>ημερ. </a:t>
            </a:r>
            <a:r>
              <a:rPr lang="el-GR" sz="2000" b="1" dirty="0" smtClean="0">
                <a:solidFill>
                  <a:srgbClr val="0070C0"/>
                </a:solidFill>
                <a:latin typeface="Tahoma" pitchFamily="34" charset="0"/>
                <a:cs typeface="Tahoma" pitchFamily="34" charset="0"/>
              </a:rPr>
              <a:t>08.07.2015   </a:t>
            </a:r>
          </a:p>
          <a:p>
            <a:pPr algn="just">
              <a:buNone/>
            </a:pPr>
            <a:r>
              <a:rPr lang="el-GR" sz="2000" b="1" dirty="0" smtClean="0">
                <a:solidFill>
                  <a:srgbClr val="0070C0"/>
                </a:solidFill>
                <a:latin typeface="Tahoma" pitchFamily="34" charset="0"/>
                <a:cs typeface="Tahoma" pitchFamily="34" charset="0"/>
              </a:rPr>
              <a:t>     σχετικά με την εγκατάσταση Κ.Κ.Β.Π. σε δημόσια σχολεία</a:t>
            </a:r>
          </a:p>
          <a:p>
            <a:pPr lvl="1" algn="just">
              <a:buFont typeface="Wingdings" pitchFamily="2" charset="2"/>
              <a:buChar char="Ø"/>
            </a:pPr>
            <a:r>
              <a:rPr lang="el-GR" sz="2000" dirty="0" smtClean="0">
                <a:latin typeface="Tahoma" pitchFamily="34" charset="0"/>
              </a:rPr>
              <a:t>όσα σχολεία έχουν εγκατεστημένο σύστημα να το θέσουν εκτός λειτουργίας χωρίς να το αφαιρέσουν, ώστε να μπορεί να λειτουργεί αποτρεπτικά.</a:t>
            </a:r>
          </a:p>
          <a:p>
            <a:pPr lvl="1" algn="just">
              <a:buFont typeface="Wingdings" pitchFamily="2" charset="2"/>
              <a:buChar char="Ø"/>
            </a:pPr>
            <a:r>
              <a:rPr lang="el-GR" sz="2000" dirty="0" smtClean="0">
                <a:latin typeface="Tahoma" pitchFamily="34" charset="0"/>
              </a:rPr>
              <a:t>ισχύει και για τις ώρες μη λειτουργίας των σχολικών μονάδων.</a:t>
            </a:r>
          </a:p>
          <a:p>
            <a:pPr lvl="1" algn="just">
              <a:buFont typeface="Wingdings" pitchFamily="2" charset="2"/>
              <a:buChar char="Ø"/>
            </a:pPr>
            <a:r>
              <a:rPr lang="el-GR" sz="2000" dirty="0" smtClean="0">
                <a:latin typeface="Tahoma" pitchFamily="34" charset="0"/>
              </a:rPr>
              <a:t>κλήθηκαν όλα τα σχολεία να διαγράψουν άμεσα όλα τα προσωπικά δεδομένα που έχουν καταγραφεί στα συστήματα Βιντεοπαρακολούθησης.</a:t>
            </a:r>
          </a:p>
          <a:p>
            <a:pPr marL="457200" indent="-457200" algn="just">
              <a:buFont typeface="+mj-lt"/>
              <a:buAutoNum type="arabicPeriod"/>
            </a:pPr>
            <a:endParaRPr lang="el-GR" sz="2200" dirty="0" smtClean="0">
              <a:latin typeface="Tahoma" pitchFamily="34" charset="0"/>
              <a:cs typeface="Tahoma" pitchFamily="34" charset="0"/>
            </a:endParaRPr>
          </a:p>
          <a:p>
            <a:pPr algn="just">
              <a:buNone/>
            </a:pPr>
            <a:endParaRPr lang="el-GR" sz="2200" dirty="0" smtClean="0">
              <a:latin typeface="Tahoma" pitchFamily="34" charset="0"/>
              <a:cs typeface="Tahoma" pitchFamily="34" charset="0"/>
            </a:endParaRPr>
          </a:p>
        </p:txBody>
      </p:sp>
      <p:sp>
        <p:nvSpPr>
          <p:cNvPr id="28676" name="Slide Number Placeholder 3"/>
          <p:cNvSpPr>
            <a:spLocks noGrp="1"/>
          </p:cNvSpPr>
          <p:nvPr>
            <p:ph type="sldNum" sz="quarter" idx="12"/>
          </p:nvPr>
        </p:nvSpPr>
        <p:spPr>
          <a:noFill/>
        </p:spPr>
        <p:txBody>
          <a:bodyPr/>
          <a:lstStyle/>
          <a:p>
            <a:r>
              <a:rPr lang="el-GR" dirty="0" smtClean="0"/>
              <a:t>11</a:t>
            </a:r>
          </a:p>
          <a:p>
            <a:endParaRPr lang="el-GR" dirty="0" smtClean="0"/>
          </a:p>
        </p:txBody>
      </p:sp>
      <p:sp>
        <p:nvSpPr>
          <p:cNvPr id="28674" name="Title 1"/>
          <p:cNvSpPr>
            <a:spLocks noGrp="1"/>
          </p:cNvSpPr>
          <p:nvPr>
            <p:ph type="title"/>
          </p:nvPr>
        </p:nvSpPr>
        <p:spPr>
          <a:xfrm>
            <a:off x="500034" y="285728"/>
            <a:ext cx="8001056" cy="796908"/>
          </a:xfrm>
        </p:spPr>
        <p:txBody>
          <a:bodyPr>
            <a:noAutofit/>
          </a:bodyPr>
          <a:lstStyle/>
          <a:p>
            <a:pPr algn="ctr"/>
            <a:r>
              <a:rPr lang="el-GR" sz="2400" dirty="0" smtClean="0">
                <a:solidFill>
                  <a:srgbClr val="002060"/>
                </a:solidFill>
                <a:effectLst/>
                <a:latin typeface="Tahoma" pitchFamily="34" charset="0"/>
              </a:rPr>
              <a:t>Συνεργασία Υ.Π.Π. – Γραφείου Επιτρόπου</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a:xfrm>
            <a:off x="214282" y="714356"/>
            <a:ext cx="8472518" cy="5411807"/>
          </a:xfrm>
        </p:spPr>
        <p:txBody>
          <a:bodyPr>
            <a:normAutofit/>
          </a:bodyPr>
          <a:lstStyle/>
          <a:p>
            <a:pPr marL="457200" indent="-457200" algn="just">
              <a:buNone/>
            </a:pPr>
            <a:r>
              <a:rPr lang="el-GR" sz="2200" dirty="0" smtClean="0">
                <a:latin typeface="Tahoma" pitchFamily="34" charset="0"/>
                <a:cs typeface="Tahoma" pitchFamily="34" charset="0"/>
              </a:rPr>
              <a:t>     Καθημερινά, το Γραφείο μου δέχεται ερωτήματα από εμπλεκόμενους φορείς για την ανάγκη εγκατάστασης Κ.Κ.Β.Π. σε σχολεία για σκοπούς πρόληψης / αποτροπής κλοπών, διαρρήξεων, βανδαλισμών και πρόκλησης υλικών ζημιών στα σχολεία κατά τις ώρες που δεν λειτουργούν.</a:t>
            </a:r>
            <a:endParaRPr lang="en-US" sz="2200" dirty="0" smtClean="0">
              <a:latin typeface="Tahoma" pitchFamily="34" charset="0"/>
              <a:cs typeface="Tahoma" pitchFamily="34" charset="0"/>
            </a:endParaRPr>
          </a:p>
          <a:p>
            <a:pPr lvl="1" algn="just">
              <a:buFont typeface="Wingdings" pitchFamily="2" charset="2"/>
              <a:buChar char="Ø"/>
            </a:pPr>
            <a:r>
              <a:rPr lang="el-GR" sz="2200" dirty="0" smtClean="0">
                <a:latin typeface="Tahoma" pitchFamily="34" charset="0"/>
                <a:cs typeface="Tahoma" pitchFamily="34" charset="0"/>
              </a:rPr>
              <a:t>Γι’ αυτό</a:t>
            </a:r>
            <a:r>
              <a:rPr lang="en-US" sz="2200" dirty="0" smtClean="0">
                <a:latin typeface="Tahoma" pitchFamily="34" charset="0"/>
                <a:cs typeface="Tahoma" pitchFamily="34" charset="0"/>
              </a:rPr>
              <a:t> </a:t>
            </a:r>
            <a:r>
              <a:rPr lang="el-GR" sz="2200" dirty="0" smtClean="0">
                <a:latin typeface="Tahoma" pitchFamily="34" charset="0"/>
                <a:cs typeface="Tahoma" pitchFamily="34" charset="0"/>
              </a:rPr>
              <a:t>το λόγο, ενημέρωσα τη Γενική Διευθύντρια σχετικά με το ισχύον νομοθετικό πλαίσιο και την ισχύουσα πρακτική στην Ελλάδα σε περίπτωση που επανεξετάσει τη πολιτική του Υπουργείου για τα ΚΚΒΠ στα δημόσια σχολεία.</a:t>
            </a:r>
          </a:p>
          <a:p>
            <a:pPr lvl="1" algn="just">
              <a:buFont typeface="Wingdings" pitchFamily="2" charset="2"/>
              <a:buChar char="Ø"/>
            </a:pPr>
            <a:r>
              <a:rPr lang="el-GR" sz="2200" dirty="0" smtClean="0">
                <a:latin typeface="Tahoma" pitchFamily="34" charset="0"/>
                <a:cs typeface="Tahoma" pitchFamily="34" charset="0"/>
              </a:rPr>
              <a:t>Την προέτρεψα επίσης να λάβει υπόψη τις θέσεις της Επιτρόπου για την Προστασία των Δικαιωμάτων του Παιδιού, ιδιαίτερα στο θέμα ασφάλειας για τη σωματική ακεραιότητα των παιδιών που τέθηκε κατά τη σύσκεψη στο Υπουργείο στις 09.06.2015 με θέμα την εγκατάσταση Κ.Κ.Β.Π. σε δημόσια σχολεία.</a:t>
            </a:r>
          </a:p>
          <a:p>
            <a:pPr marL="457200" indent="-457200" algn="just">
              <a:buFont typeface="+mj-lt"/>
              <a:buAutoNum type="arabicPeriod"/>
            </a:pPr>
            <a:endParaRPr lang="el-GR" sz="2200" dirty="0" smtClean="0">
              <a:latin typeface="Tahoma" pitchFamily="34" charset="0"/>
              <a:cs typeface="Tahoma" pitchFamily="34" charset="0"/>
            </a:endParaRPr>
          </a:p>
          <a:p>
            <a:pPr algn="just">
              <a:buNone/>
            </a:pPr>
            <a:endParaRPr lang="el-GR" sz="2200" dirty="0" smtClean="0">
              <a:latin typeface="Tahoma" pitchFamily="34" charset="0"/>
              <a:cs typeface="Tahoma" pitchFamily="34" charset="0"/>
            </a:endParaRPr>
          </a:p>
        </p:txBody>
      </p:sp>
      <p:sp>
        <p:nvSpPr>
          <p:cNvPr id="28676" name="Slide Number Placeholder 3"/>
          <p:cNvSpPr>
            <a:spLocks noGrp="1"/>
          </p:cNvSpPr>
          <p:nvPr>
            <p:ph type="sldNum" sz="quarter" idx="12"/>
          </p:nvPr>
        </p:nvSpPr>
        <p:spPr>
          <a:noFill/>
        </p:spPr>
        <p:txBody>
          <a:bodyPr/>
          <a:lstStyle/>
          <a:p>
            <a:r>
              <a:rPr lang="el-GR" dirty="0" smtClean="0"/>
              <a:t>12</a:t>
            </a:r>
          </a:p>
          <a:p>
            <a:endParaRPr lang="el-GR" dirty="0" smtClean="0"/>
          </a:p>
        </p:txBody>
      </p:sp>
      <p:sp>
        <p:nvSpPr>
          <p:cNvPr id="28674" name="Title 1"/>
          <p:cNvSpPr>
            <a:spLocks noGrp="1"/>
          </p:cNvSpPr>
          <p:nvPr>
            <p:ph type="title"/>
          </p:nvPr>
        </p:nvSpPr>
        <p:spPr>
          <a:xfrm>
            <a:off x="714348" y="285728"/>
            <a:ext cx="8001056" cy="142876"/>
          </a:xfrm>
        </p:spPr>
        <p:txBody>
          <a:bodyPr>
            <a:noAutofit/>
          </a:bodyPr>
          <a:lstStyle/>
          <a:p>
            <a:endParaRPr lang="el-GR" sz="2200" dirty="0" smtClean="0">
              <a:solidFill>
                <a:srgbClr val="0070C0"/>
              </a:solidFill>
              <a:effectLst/>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a:xfrm>
            <a:off x="809625" y="2428868"/>
            <a:ext cx="7958138" cy="4071966"/>
          </a:xfrm>
        </p:spPr>
        <p:txBody>
          <a:bodyPr>
            <a:normAutofit fontScale="92500" lnSpcReduction="10000"/>
          </a:bodyPr>
          <a:lstStyle/>
          <a:p>
            <a:pPr algn="just">
              <a:buFont typeface="Wingdings" pitchFamily="2" charset="2"/>
              <a:buChar char="Ø"/>
            </a:pPr>
            <a:r>
              <a:rPr lang="el-GR" sz="2200" dirty="0" smtClean="0">
                <a:latin typeface="Tahoma" pitchFamily="34" charset="0"/>
                <a:cs typeface="Tahoma" pitchFamily="34" charset="0"/>
              </a:rPr>
              <a:t>Με την παραλαβή σχετικής καταγγελίας εναντίον εκπαιδευτικού αυτή καταχωρείται σε νέο Φάκελο (όχι τον προσωπικό) της σειράς «Ε» (με εμπιστευτική διαβάθμιση) στον οποίο καταχωρούνται όλα τα στοιχεία της καταγγελίας.</a:t>
            </a:r>
          </a:p>
          <a:p>
            <a:pPr algn="just">
              <a:buFont typeface="Wingdings" pitchFamily="2" charset="2"/>
              <a:buChar char="Ø"/>
            </a:pPr>
            <a:r>
              <a:rPr lang="el-GR" sz="2200" dirty="0" smtClean="0">
                <a:latin typeface="Tahoma" pitchFamily="34" charset="0"/>
                <a:cs typeface="Tahoma" pitchFamily="34" charset="0"/>
              </a:rPr>
              <a:t>Αν από την προκαταρκτική έρευνα δεν έχει προκύψει ότι έχει διαπραχθεί πειθαρχικό αδίκημα και έτσι η καταγγελία έχει απορριφθεί ως αβάσιμη ή αν δεν υπάρχουν στοιχεία που να αποδεικνύουν ενδεχόμενη παράβαση και αν έχει αποφασιστεί ότι δεν θα διενεργηθεί πειθαρχική δίωξη, τα στοιχεία της καταγγελίας αφαιρούνται από το Φάκελο της σειράς «Ε» και μεταφέρονται σε γενικό φάκελο της σειράς 15:30 «Πειθαρχία» με τίτλο: «Καταγγελίες εναντίον υπαλλήλων για τις οποίες αποφασίστηκε η μη λήψη πειθαρχικών μέτρων….»</a:t>
            </a:r>
          </a:p>
          <a:p>
            <a:pPr>
              <a:buFont typeface="Wingdings" pitchFamily="2" charset="2"/>
              <a:buChar char="Ø"/>
            </a:pPr>
            <a:endParaRPr lang="el-GR" sz="2400" dirty="0" smtClean="0"/>
          </a:p>
        </p:txBody>
      </p:sp>
      <p:sp>
        <p:nvSpPr>
          <p:cNvPr id="33796" name="Slide Number Placeholder 3"/>
          <p:cNvSpPr>
            <a:spLocks noGrp="1"/>
          </p:cNvSpPr>
          <p:nvPr>
            <p:ph type="sldNum" sz="quarter" idx="12"/>
          </p:nvPr>
        </p:nvSpPr>
        <p:spPr>
          <a:noFill/>
        </p:spPr>
        <p:txBody>
          <a:bodyPr/>
          <a:lstStyle/>
          <a:p>
            <a:r>
              <a:rPr lang="el-GR" dirty="0" smtClean="0"/>
              <a:t>13</a:t>
            </a:r>
          </a:p>
          <a:p>
            <a:endParaRPr lang="el-GR" dirty="0" smtClean="0"/>
          </a:p>
        </p:txBody>
      </p:sp>
      <p:sp>
        <p:nvSpPr>
          <p:cNvPr id="33794" name="Title 1"/>
          <p:cNvSpPr>
            <a:spLocks noGrp="1"/>
          </p:cNvSpPr>
          <p:nvPr>
            <p:ph type="title"/>
          </p:nvPr>
        </p:nvSpPr>
        <p:spPr>
          <a:xfrm>
            <a:off x="357158" y="214290"/>
            <a:ext cx="8329642" cy="1857388"/>
          </a:xfrm>
        </p:spPr>
        <p:txBody>
          <a:bodyPr>
            <a:normAutofit fontScale="90000"/>
          </a:bodyPr>
          <a:lstStyle/>
          <a:p>
            <a:r>
              <a:rPr lang="el-GR" sz="2600" b="1" dirty="0" smtClean="0">
                <a:latin typeface="Tahoma" pitchFamily="34" charset="0"/>
              </a:rPr>
              <a:t/>
            </a:r>
            <a:br>
              <a:rPr lang="el-GR" sz="2600" b="1" dirty="0" smtClean="0">
                <a:latin typeface="Tahoma" pitchFamily="34" charset="0"/>
              </a:rPr>
            </a:br>
            <a:r>
              <a:rPr lang="el-GR" sz="2600" b="1" dirty="0" smtClean="0">
                <a:latin typeface="Tahoma" pitchFamily="34" charset="0"/>
              </a:rPr>
              <a:t/>
            </a:r>
            <a:br>
              <a:rPr lang="el-GR" sz="2600" b="1" dirty="0" smtClean="0">
                <a:latin typeface="Tahoma" pitchFamily="34" charset="0"/>
              </a:rPr>
            </a:br>
            <a:r>
              <a:rPr lang="el-GR" sz="2400" dirty="0" smtClean="0">
                <a:solidFill>
                  <a:srgbClr val="0070C0"/>
                </a:solidFill>
                <a:effectLst/>
                <a:latin typeface="Tahoma" pitchFamily="34" charset="0"/>
                <a:ea typeface="+mn-ea"/>
                <a:cs typeface="Tahoma" pitchFamily="34" charset="0"/>
              </a:rPr>
              <a:t>3. Αβάσιμες και ανυπόστατες καταγγελίες εναντίον εκπαιδευτικών και κρατικών  λειτουργών</a:t>
            </a:r>
            <a:br>
              <a:rPr lang="el-GR" sz="2400" dirty="0" smtClean="0">
                <a:solidFill>
                  <a:srgbClr val="0070C0"/>
                </a:solidFill>
                <a:effectLst/>
                <a:latin typeface="Tahoma" pitchFamily="34" charset="0"/>
                <a:ea typeface="+mn-ea"/>
                <a:cs typeface="Tahoma" pitchFamily="34" charset="0"/>
              </a:rPr>
            </a:br>
            <a:r>
              <a:rPr lang="el-GR" sz="2400" dirty="0" smtClean="0">
                <a:solidFill>
                  <a:srgbClr val="0070C0"/>
                </a:solidFill>
                <a:effectLst/>
                <a:latin typeface="Tahoma" pitchFamily="34" charset="0"/>
                <a:ea typeface="+mn-ea"/>
                <a:cs typeface="Tahoma" pitchFamily="34" charset="0"/>
              </a:rPr>
              <a:t/>
            </a:r>
            <a:br>
              <a:rPr lang="el-GR" sz="2400" dirty="0" smtClean="0">
                <a:solidFill>
                  <a:srgbClr val="0070C0"/>
                </a:solidFill>
                <a:effectLst/>
                <a:latin typeface="Tahoma" pitchFamily="34" charset="0"/>
                <a:ea typeface="+mn-ea"/>
                <a:cs typeface="Tahoma" pitchFamily="34" charset="0"/>
              </a:rPr>
            </a:br>
            <a:r>
              <a:rPr lang="el-GR" sz="2000" b="0" dirty="0" smtClean="0">
                <a:solidFill>
                  <a:schemeClr val="tx1"/>
                </a:solidFill>
                <a:effectLst/>
                <a:latin typeface="Tahoma" pitchFamily="34" charset="0"/>
                <a:ea typeface="+mn-ea"/>
                <a:cs typeface="Tahoma" pitchFamily="34" charset="0"/>
              </a:rPr>
              <a:t>Το θέμα αυτό απασχόλησε το Γραφείο μου από το 2007 και επιλύθηκε οριστικά το 2015, με την έκδοση Εγκυκλίου του Τμήματος Δημόσιας Διοίκησης και Προσωπικού, η οποία ενσωμάτωσε τις εισηγήσεις και συστάσεις του Γραφείου μου</a:t>
            </a:r>
            <a:r>
              <a:rPr lang="el-GR" sz="2200" b="0" dirty="0" smtClean="0">
                <a:solidFill>
                  <a:schemeClr val="tx1"/>
                </a:solidFill>
                <a:effectLst/>
                <a:latin typeface="Tahoma" pitchFamily="34" charset="0"/>
                <a:ea typeface="+mn-ea"/>
                <a:cs typeface="Tahoma" pitchFamily="34" charset="0"/>
              </a:rPr>
              <a:t>.</a:t>
            </a:r>
            <a:endParaRPr lang="el-GR" sz="2200" b="0" dirty="0" smtClean="0">
              <a:solidFill>
                <a:srgbClr val="0070C0"/>
              </a:solidFill>
              <a:effectLst/>
              <a:latin typeface="Tahoma" pitchFamily="34" charset="0"/>
              <a:ea typeface="+mn-ea"/>
              <a:cs typeface="Tahom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a:xfrm>
            <a:off x="809625" y="785794"/>
            <a:ext cx="7958138" cy="5310206"/>
          </a:xfrm>
        </p:spPr>
        <p:txBody>
          <a:bodyPr>
            <a:normAutofit/>
          </a:bodyPr>
          <a:lstStyle/>
          <a:p>
            <a:pPr>
              <a:buFont typeface="Wingdings" pitchFamily="2" charset="2"/>
              <a:buChar char="Ø"/>
            </a:pPr>
            <a:r>
              <a:rPr lang="el-GR" sz="2000" dirty="0" smtClean="0">
                <a:latin typeface="Tahoma" pitchFamily="34" charset="0"/>
                <a:cs typeface="Tahoma" pitchFamily="34" charset="0"/>
              </a:rPr>
              <a:t>Στο φάκελο αυτό απαγορεύεται η πρόσβαση σε οποιοδήποτε, παρά μόνο σε περίπτωση νέας καταγγελίας που αφορά την ίδια υπόθεση. Τα έγγραφα στο φάκελο αυτό διατηρούνται μόνο για ένα έτος από την ημερομηνία που αποφασίστηκε η μη λήψη πειθαρχικών μέτρων εναντίον του εκπαιδευτικού ή κρατικού λειτουργού.</a:t>
            </a:r>
          </a:p>
          <a:p>
            <a:pPr>
              <a:buFont typeface="Wingdings" pitchFamily="2" charset="2"/>
              <a:buChar char="Ø"/>
            </a:pPr>
            <a:r>
              <a:rPr lang="el-GR" sz="2000" dirty="0" smtClean="0">
                <a:latin typeface="Tahoma" pitchFamily="34" charset="0"/>
                <a:cs typeface="Tahoma" pitchFamily="34" charset="0"/>
              </a:rPr>
              <a:t>Το Υπουργείο επανήλθε με εισήγησή του για εξαίρεση από την Εγκύκλιο των καταγγελιών που άπτονται ζητημάτων σεξουαλικής παρενόχλησης ανηλίκων.</a:t>
            </a:r>
          </a:p>
          <a:p>
            <a:pPr>
              <a:buFont typeface="Wingdings" pitchFamily="2" charset="2"/>
              <a:buChar char="Ø"/>
            </a:pPr>
            <a:r>
              <a:rPr lang="el-GR" sz="2000" dirty="0" smtClean="0">
                <a:latin typeface="Tahoma" pitchFamily="34" charset="0"/>
                <a:cs typeface="Tahoma" pitchFamily="34" charset="0"/>
              </a:rPr>
              <a:t>Το Γραφείο μου συμφώνησε με την εισήγηση αυτή του Υπουργείου και πρότεινε όπως όλες οι καταγγελίες που άπτονται ζητημάτων σεξουαλικής παρενόχλησης ανηλίκων με βάση τις οποίες δεν στοιχειοθετείται πειθαρχικό ή ποινικό αδίκημα, να διατηρούνται για 5 έτη.</a:t>
            </a:r>
          </a:p>
          <a:p>
            <a:pPr>
              <a:buFont typeface="Wingdings" pitchFamily="2" charset="2"/>
              <a:buChar char="Ø"/>
            </a:pPr>
            <a:r>
              <a:rPr lang="el-GR" sz="2000" dirty="0" smtClean="0">
                <a:latin typeface="Tahoma" pitchFamily="34" charset="0"/>
                <a:cs typeface="Tahoma" pitchFamily="34" charset="0"/>
              </a:rPr>
              <a:t>Το θέμα παραμένει ακόμα ανοικτό. Αναμένονται εξελίξεις με τη συνδρομή όλων των εμπλεκόμενων φορέων.</a:t>
            </a:r>
          </a:p>
          <a:p>
            <a:pPr>
              <a:buFont typeface="Wingdings" pitchFamily="2" charset="2"/>
              <a:buChar char="Ø"/>
            </a:pPr>
            <a:endParaRPr lang="el-GR" sz="2400" dirty="0" smtClean="0"/>
          </a:p>
        </p:txBody>
      </p:sp>
      <p:sp>
        <p:nvSpPr>
          <p:cNvPr id="33796" name="Slide Number Placeholder 3"/>
          <p:cNvSpPr>
            <a:spLocks noGrp="1"/>
          </p:cNvSpPr>
          <p:nvPr>
            <p:ph type="sldNum" sz="quarter" idx="12"/>
          </p:nvPr>
        </p:nvSpPr>
        <p:spPr>
          <a:noFill/>
        </p:spPr>
        <p:txBody>
          <a:bodyPr/>
          <a:lstStyle/>
          <a:p>
            <a:r>
              <a:rPr lang="el-GR" dirty="0" smtClean="0"/>
              <a:t>14</a:t>
            </a:r>
          </a:p>
          <a:p>
            <a:endParaRPr lang="el-GR" dirty="0" smtClean="0"/>
          </a:p>
        </p:txBody>
      </p:sp>
      <p:sp>
        <p:nvSpPr>
          <p:cNvPr id="33794" name="Title 1"/>
          <p:cNvSpPr>
            <a:spLocks noGrp="1"/>
          </p:cNvSpPr>
          <p:nvPr>
            <p:ph type="title"/>
          </p:nvPr>
        </p:nvSpPr>
        <p:spPr>
          <a:xfrm>
            <a:off x="1000100" y="274638"/>
            <a:ext cx="7686700" cy="225404"/>
          </a:xfrm>
        </p:spPr>
        <p:txBody>
          <a:bodyPr>
            <a:normAutofit fontScale="90000"/>
          </a:bodyPr>
          <a:lstStyle/>
          <a:p>
            <a:pPr algn="l"/>
            <a:r>
              <a:rPr lang="el-GR" sz="2600" b="1" dirty="0" smtClean="0">
                <a:latin typeface="Tahoma" pitchFamily="34" charset="0"/>
              </a:rPr>
              <a:t/>
            </a:r>
            <a:br>
              <a:rPr lang="el-GR" sz="2600" b="1" dirty="0" smtClean="0">
                <a:latin typeface="Tahoma" pitchFamily="34" charset="0"/>
              </a:rPr>
            </a:br>
            <a:r>
              <a:rPr lang="el-GR" sz="2400" dirty="0" smtClean="0">
                <a:solidFill>
                  <a:srgbClr val="0070C0"/>
                </a:solidFill>
                <a:effectLst/>
                <a:latin typeface="Tahoma" pitchFamily="34" charset="0"/>
                <a:ea typeface="+mn-ea"/>
                <a:cs typeface="Tahoma" pitchFamily="34" charset="0"/>
              </a:rPr>
              <a:t/>
            </a:r>
            <a:br>
              <a:rPr lang="el-GR" sz="2400" dirty="0" smtClean="0">
                <a:solidFill>
                  <a:srgbClr val="0070C0"/>
                </a:solidFill>
                <a:effectLst/>
                <a:latin typeface="Tahoma" pitchFamily="34" charset="0"/>
                <a:ea typeface="+mn-ea"/>
                <a:cs typeface="Tahoma" pitchFamily="34" charset="0"/>
              </a:rPr>
            </a:br>
            <a:endParaRPr lang="el-GR" sz="2400" dirty="0" smtClean="0">
              <a:solidFill>
                <a:srgbClr val="0070C0"/>
              </a:solidFill>
              <a:effectLst/>
              <a:latin typeface="Tahoma" pitchFamily="34" charset="0"/>
              <a:ea typeface="+mn-ea"/>
              <a:cs typeface="Tahom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5843" name="Content Placeholder 2"/>
          <p:cNvSpPr>
            <a:spLocks noGrp="1"/>
          </p:cNvSpPr>
          <p:nvPr>
            <p:ph idx="1"/>
          </p:nvPr>
        </p:nvSpPr>
        <p:spPr>
          <a:xfrm>
            <a:off x="457200" y="1428736"/>
            <a:ext cx="8229600" cy="4697427"/>
          </a:xfrm>
        </p:spPr>
        <p:txBody>
          <a:bodyPr>
            <a:normAutofit fontScale="92500"/>
          </a:bodyPr>
          <a:lstStyle/>
          <a:p>
            <a:pPr algn="just" eaLnBrk="1" hangingPunct="1">
              <a:buClr>
                <a:srgbClr val="002060"/>
              </a:buClr>
              <a:buFont typeface="Wingdings" pitchFamily="2" charset="2"/>
              <a:buChar char="Ø"/>
            </a:pPr>
            <a:r>
              <a:rPr lang="el-GR" sz="2000" dirty="0" smtClean="0">
                <a:latin typeface="Tahoma" pitchFamily="34" charset="0"/>
                <a:cs typeface="Tahoma" pitchFamily="34" charset="0"/>
              </a:rPr>
              <a:t>Ασκείται εγγράφως με την υποβολή σχετικής αίτησης στο Υ.Π.Π και την καταβολή των €17.</a:t>
            </a:r>
          </a:p>
          <a:p>
            <a:pPr algn="just" eaLnBrk="1" hangingPunct="1">
              <a:buClr>
                <a:srgbClr val="002060"/>
              </a:buClr>
              <a:buFont typeface="Wingdings" pitchFamily="2" charset="2"/>
              <a:buChar char="Ø"/>
            </a:pPr>
            <a:r>
              <a:rPr lang="el-GR" sz="2000" dirty="0" smtClean="0">
                <a:latin typeface="Tahoma" pitchFamily="34" charset="0"/>
                <a:cs typeface="Tahoma" pitchFamily="34" charset="0"/>
              </a:rPr>
              <a:t>Ασκείται από τους γονείς ή τους νόμιμους κηδεμόνες των παιδιών, πάντα με γνώμονα το συμφέρον του παιδιού.</a:t>
            </a:r>
          </a:p>
          <a:p>
            <a:pPr algn="just" eaLnBrk="1" hangingPunct="1">
              <a:buClr>
                <a:srgbClr val="002060"/>
              </a:buClr>
              <a:buFont typeface="Wingdings" pitchFamily="2" charset="2"/>
              <a:buChar char="Ø"/>
            </a:pPr>
            <a:r>
              <a:rPr lang="el-GR" sz="2000" dirty="0" smtClean="0">
                <a:latin typeface="Tahoma" pitchFamily="34" charset="0"/>
                <a:cs typeface="Tahoma" pitchFamily="34" charset="0"/>
              </a:rPr>
              <a:t>Το δικαίωμα πρόσβασης μπορεί να ασκηθεί για λογαριασμό του ή από κοινού με το παιδί ανάλογα με το βαθμό ωριμότητας του παιδιού. </a:t>
            </a:r>
          </a:p>
          <a:p>
            <a:pPr algn="just" eaLnBrk="1" hangingPunct="1">
              <a:buClr>
                <a:srgbClr val="002060"/>
              </a:buClr>
              <a:buFont typeface="Wingdings" pitchFamily="2" charset="2"/>
              <a:buChar char="Ø"/>
            </a:pPr>
            <a:r>
              <a:rPr lang="el-GR" sz="2000" dirty="0" smtClean="0">
                <a:latin typeface="Tahoma" pitchFamily="34" charset="0"/>
                <a:cs typeface="Tahoma" pitchFamily="34" charset="0"/>
              </a:rPr>
              <a:t>Δεν έχουν δικαίωμα να ζητούν πληροφορίες για τρίτους: Έχουν δικαίωμα να πληροφορούνται, μεταξύ άλλων, σχετικά με ποια προσωπικά δεδομένα επεξεργάζεται το Υ.Π.Π., τους σκοπούς της επεξεργασίας, τυχόν αποδέκτες των δεδομένων, την εξέλιξη της επεξεργασίας και τη διόρθωση ή διαγραφή των δεδομένων.</a:t>
            </a:r>
          </a:p>
          <a:p>
            <a:pPr algn="just" eaLnBrk="1" hangingPunct="1">
              <a:buClr>
                <a:srgbClr val="002060"/>
              </a:buClr>
              <a:buFont typeface="Wingdings" pitchFamily="2" charset="2"/>
              <a:buChar char="Ø"/>
            </a:pPr>
            <a:r>
              <a:rPr lang="el-GR" sz="2000" dirty="0" smtClean="0">
                <a:latin typeface="Tahoma" pitchFamily="34" charset="0"/>
                <a:cs typeface="Tahoma" pitchFamily="34" charset="0"/>
              </a:rPr>
              <a:t>Ο υπεύθυνος επεξεργασίας έχει δικαίωμα να απαντήσει σε 4 εβδομάδες. Σε αντίθετη </a:t>
            </a:r>
            <a:r>
              <a:rPr lang="el-GR" sz="2000" smtClean="0">
                <a:latin typeface="Tahoma" pitchFamily="34" charset="0"/>
                <a:cs typeface="Tahoma" pitchFamily="34" charset="0"/>
              </a:rPr>
              <a:t>περίπτωση έχει </a:t>
            </a:r>
            <a:r>
              <a:rPr lang="el-GR" sz="2000" dirty="0" smtClean="0">
                <a:latin typeface="Tahoma" pitchFamily="34" charset="0"/>
                <a:cs typeface="Tahoma" pitchFamily="34" charset="0"/>
              </a:rPr>
              <a:t>δικαίωμα προσφυγής </a:t>
            </a:r>
            <a:r>
              <a:rPr lang="el-GR" sz="2000" smtClean="0">
                <a:latin typeface="Tahoma" pitchFamily="34" charset="0"/>
                <a:cs typeface="Tahoma" pitchFamily="34" charset="0"/>
              </a:rPr>
              <a:t>στην Επίτροπο.</a:t>
            </a:r>
            <a:endParaRPr lang="el-GR" sz="2000" dirty="0" smtClean="0">
              <a:latin typeface="Tahoma" pitchFamily="34" charset="0"/>
              <a:cs typeface="Tahoma" pitchFamily="34" charset="0"/>
            </a:endParaRPr>
          </a:p>
          <a:p>
            <a:pPr algn="just" eaLnBrk="1" hangingPunct="1">
              <a:buClr>
                <a:srgbClr val="002060"/>
              </a:buClr>
              <a:buFont typeface="Wingdings" pitchFamily="2" charset="2"/>
              <a:buChar char="Ø"/>
            </a:pPr>
            <a:r>
              <a:rPr lang="el-GR" sz="2000" dirty="0" smtClean="0">
                <a:latin typeface="Tahoma" pitchFamily="34" charset="0"/>
                <a:cs typeface="Tahoma" pitchFamily="34" charset="0"/>
              </a:rPr>
              <a:t>Τρόποι άσκησης του δικαιώματος πρόσβασης: επιστολή, παροχή αντιγράφων, θεώρηση φακέλου</a:t>
            </a:r>
          </a:p>
          <a:p>
            <a:endParaRPr lang="el-GR" dirty="0" smtClean="0"/>
          </a:p>
        </p:txBody>
      </p:sp>
      <p:sp>
        <p:nvSpPr>
          <p:cNvPr id="35844" name="Slide Number Placeholder 3"/>
          <p:cNvSpPr>
            <a:spLocks noGrp="1"/>
          </p:cNvSpPr>
          <p:nvPr>
            <p:ph type="sldNum" sz="quarter" idx="12"/>
          </p:nvPr>
        </p:nvSpPr>
        <p:spPr>
          <a:noFill/>
        </p:spPr>
        <p:txBody>
          <a:bodyPr/>
          <a:lstStyle/>
          <a:p>
            <a:r>
              <a:rPr lang="el-GR" dirty="0" smtClean="0"/>
              <a:t>15</a:t>
            </a:r>
          </a:p>
          <a:p>
            <a:endParaRPr lang="el-GR" dirty="0" smtClean="0"/>
          </a:p>
        </p:txBody>
      </p:sp>
      <p:sp>
        <p:nvSpPr>
          <p:cNvPr id="35842" name="Title 1"/>
          <p:cNvSpPr>
            <a:spLocks noGrp="1"/>
          </p:cNvSpPr>
          <p:nvPr>
            <p:ph type="title"/>
          </p:nvPr>
        </p:nvSpPr>
        <p:spPr>
          <a:xfrm>
            <a:off x="357158" y="274638"/>
            <a:ext cx="8329642" cy="939784"/>
          </a:xfrm>
        </p:spPr>
        <p:txBody>
          <a:bodyPr>
            <a:normAutofit/>
          </a:bodyPr>
          <a:lstStyle/>
          <a:p>
            <a:pPr algn="ctr"/>
            <a:r>
              <a:rPr lang="el-GR" sz="2400" b="1" dirty="0" smtClean="0">
                <a:solidFill>
                  <a:srgbClr val="002060"/>
                </a:solidFill>
                <a:latin typeface="Tahoma" pitchFamily="34" charset="0"/>
                <a:cs typeface="Tahoma" pitchFamily="34" charset="0"/>
              </a:rPr>
              <a:t>Δικαίωμα πρόσβασης και διόρθωσης στα προσωπικά δεδομένα των παιδιών</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l-GR" dirty="0" smtClean="0"/>
          </a:p>
          <a:p>
            <a:pPr>
              <a:buNone/>
            </a:pPr>
            <a:endParaRPr lang="el-GR" dirty="0" smtClean="0"/>
          </a:p>
          <a:p>
            <a:pPr>
              <a:buNone/>
            </a:pPr>
            <a:endParaRPr lang="el-GR" dirty="0" smtClean="0"/>
          </a:p>
          <a:p>
            <a:pPr algn="ctr">
              <a:buNone/>
            </a:pPr>
            <a:r>
              <a:rPr lang="el-GR" sz="2800" dirty="0" smtClean="0">
                <a:latin typeface="Tahoma" pitchFamily="34" charset="0"/>
                <a:cs typeface="Tahoma" pitchFamily="34" charset="0"/>
              </a:rPr>
              <a:t>Ευχαριστώ για την προσοχή σας</a:t>
            </a:r>
          </a:p>
        </p:txBody>
      </p:sp>
      <p:sp>
        <p:nvSpPr>
          <p:cNvPr id="3" name="Title 2"/>
          <p:cNvSpPr>
            <a:spLocks noGrp="1"/>
          </p:cNvSpPr>
          <p:nvPr>
            <p:ph type="title"/>
          </p:nvPr>
        </p:nvSpPr>
        <p:spPr/>
        <p:txBody>
          <a:bodyPr/>
          <a:lstStyle/>
          <a:p>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p>
            <a:r>
              <a:rPr lang="el-GR" dirty="0" smtClean="0"/>
              <a:t>2</a:t>
            </a:r>
          </a:p>
          <a:p>
            <a:endParaRPr lang="el-GR" dirty="0" smtClean="0"/>
          </a:p>
        </p:txBody>
      </p:sp>
      <p:sp>
        <p:nvSpPr>
          <p:cNvPr id="4099" name="Rectangle 2"/>
          <p:cNvSpPr>
            <a:spLocks noGrp="1" noChangeArrowheads="1"/>
          </p:cNvSpPr>
          <p:nvPr>
            <p:ph type="title"/>
          </p:nvPr>
        </p:nvSpPr>
        <p:spPr/>
        <p:txBody>
          <a:bodyPr>
            <a:normAutofit/>
          </a:bodyPr>
          <a:lstStyle/>
          <a:p>
            <a:pPr algn="ctr" eaLnBrk="1" hangingPunct="1"/>
            <a:r>
              <a:rPr lang="el-GR" sz="2600" dirty="0" smtClean="0">
                <a:solidFill>
                  <a:srgbClr val="002060"/>
                </a:solidFill>
                <a:effectLst/>
                <a:latin typeface="Tahoma" pitchFamily="34" charset="0"/>
              </a:rPr>
              <a:t>Η Νομοθεσία στην Κύπρο </a:t>
            </a:r>
            <a:endParaRPr lang="en-GB" sz="2600" dirty="0" smtClean="0">
              <a:solidFill>
                <a:srgbClr val="002060"/>
              </a:solidFill>
              <a:effectLst/>
              <a:latin typeface="Tahoma" pitchFamily="34" charset="0"/>
            </a:endParaRPr>
          </a:p>
        </p:txBody>
      </p:sp>
      <p:sp>
        <p:nvSpPr>
          <p:cNvPr id="4100" name="Rectangle 3"/>
          <p:cNvSpPr>
            <a:spLocks noGrp="1" noChangeArrowheads="1"/>
          </p:cNvSpPr>
          <p:nvPr>
            <p:ph type="body" idx="1"/>
          </p:nvPr>
        </p:nvSpPr>
        <p:spPr>
          <a:xfrm>
            <a:off x="809625" y="1571612"/>
            <a:ext cx="7958138" cy="4981588"/>
          </a:xfrm>
        </p:spPr>
        <p:txBody>
          <a:bodyPr/>
          <a:lstStyle/>
          <a:p>
            <a:pPr algn="just" eaLnBrk="1" hangingPunct="1">
              <a:buFont typeface="Wingdings" pitchFamily="2" charset="2"/>
              <a:buChar char="§"/>
            </a:pPr>
            <a:r>
              <a:rPr lang="el-GR" sz="2300" dirty="0" smtClean="0">
                <a:latin typeface="Tahoma" pitchFamily="34" charset="0"/>
              </a:rPr>
              <a:t>Οδηγία 95/46 του Ευρωπαϊκού Κοινοβουλίου για την προστασία των φυσικών προσώπων έναντι της επεξεργασίας δεδομένων προσωπικού χαρακτήρα και την ελεύθερη κυκλοφορία των δεδομένων αυτών</a:t>
            </a:r>
          </a:p>
          <a:p>
            <a:pPr algn="just" eaLnBrk="1" hangingPunct="1">
              <a:buFont typeface="Wingdings" pitchFamily="2" charset="2"/>
              <a:buNone/>
            </a:pPr>
            <a:endParaRPr lang="el-GR" sz="2300" dirty="0" smtClean="0">
              <a:latin typeface="Tahoma" pitchFamily="34" charset="0"/>
            </a:endParaRPr>
          </a:p>
          <a:p>
            <a:pPr algn="just" eaLnBrk="1" hangingPunct="1">
              <a:buFont typeface="Wingdings" pitchFamily="2" charset="2"/>
              <a:buChar char="§"/>
            </a:pPr>
            <a:r>
              <a:rPr lang="el-GR" sz="2300" dirty="0" smtClean="0">
                <a:latin typeface="Tahoma" pitchFamily="34" charset="0"/>
              </a:rPr>
              <a:t>Ο περί Επεξεργασίας Δεδομένων Προσωπικού Χαρακτήρα (Προστασία του Ατόμου) Νόμος 138(Ι)/2001 </a:t>
            </a:r>
          </a:p>
          <a:p>
            <a:pPr algn="just" eaLnBrk="1" hangingPunct="1">
              <a:buFont typeface="Wingdings" pitchFamily="2" charset="2"/>
              <a:buNone/>
            </a:pPr>
            <a:endParaRPr lang="en-US" sz="2300" dirty="0" smtClean="0">
              <a:latin typeface="Tahoma" pitchFamily="34" charset="0"/>
            </a:endParaRPr>
          </a:p>
          <a:p>
            <a:pPr algn="just" eaLnBrk="1" hangingPunct="1">
              <a:buFont typeface="Wingdings" pitchFamily="2" charset="2"/>
              <a:buChar char="§"/>
            </a:pPr>
            <a:r>
              <a:rPr lang="el-GR" sz="2300" dirty="0" smtClean="0">
                <a:latin typeface="Tahoma" pitchFamily="34" charset="0"/>
              </a:rPr>
              <a:t>Το Γραφείο Επιτρόπου Προστασίας Δεδομένων Προσωπικού Χαρακτήρα </a:t>
            </a:r>
            <a:endParaRPr lang="en-GB" sz="2300" dirty="0" smtClean="0">
              <a:latin typeface="Tahoma" pitchFamily="34" charset="0"/>
            </a:endParaRPr>
          </a:p>
          <a:p>
            <a:pPr eaLnBrk="1" hangingPunct="1"/>
            <a:endParaRPr lang="el-GR" sz="2000" dirty="0" smtClean="0">
              <a:latin typeface="Tahoma" pitchFamily="34" charset="0"/>
            </a:endParaRPr>
          </a:p>
          <a:p>
            <a:pPr eaLnBrk="1" hangingPunct="1">
              <a:buFont typeface="Wingdings" pitchFamily="2" charset="2"/>
              <a:buNone/>
            </a:pPr>
            <a:endParaRPr lang="el-GR" sz="900" dirty="0" smtClean="0">
              <a:latin typeface="Tahoma" pitchFamily="34" charset="0"/>
            </a:endParaRPr>
          </a:p>
          <a:p>
            <a:pPr eaLnBrk="1" hangingPunct="1"/>
            <a:endParaRPr lang="en-US" sz="900" dirty="0" smtClean="0">
              <a:latin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p:txBody>
          <a:bodyPr/>
          <a:lstStyle/>
          <a:p>
            <a:pPr eaLnBrk="1" hangingPunct="1">
              <a:buFont typeface="Wingdings" pitchFamily="2" charset="2"/>
              <a:buChar char="§"/>
            </a:pPr>
            <a:r>
              <a:rPr lang="el-GR" sz="2300" b="1" dirty="0" smtClean="0">
                <a:solidFill>
                  <a:srgbClr val="0070C0"/>
                </a:solidFill>
                <a:latin typeface="Tahoma" pitchFamily="34" charset="0"/>
              </a:rPr>
              <a:t>Δημοτικά</a:t>
            </a:r>
            <a:r>
              <a:rPr lang="en-US" sz="2300" b="1" dirty="0" smtClean="0">
                <a:solidFill>
                  <a:srgbClr val="0070C0"/>
                </a:solidFill>
                <a:latin typeface="Tahoma" pitchFamily="34" charset="0"/>
              </a:rPr>
              <a:t>:</a:t>
            </a:r>
            <a:r>
              <a:rPr lang="en-US" sz="2300" dirty="0" smtClean="0">
                <a:latin typeface="Tahoma" pitchFamily="34" charset="0"/>
              </a:rPr>
              <a:t> </a:t>
            </a:r>
            <a:r>
              <a:rPr lang="el-GR" sz="2300" dirty="0" smtClean="0">
                <a:latin typeface="Tahoma" pitchFamily="34" charset="0"/>
              </a:rPr>
              <a:t>Διεύθυνση Υπ. Παιδείας Δημοτικής Εκπαίδευσης</a:t>
            </a:r>
          </a:p>
          <a:p>
            <a:pPr eaLnBrk="1" hangingPunct="1">
              <a:buFont typeface="Wingdings" pitchFamily="2" charset="2"/>
              <a:buNone/>
            </a:pPr>
            <a:endParaRPr lang="el-GR" sz="2300" dirty="0" smtClean="0">
              <a:latin typeface="Tahoma" pitchFamily="34" charset="0"/>
            </a:endParaRPr>
          </a:p>
          <a:p>
            <a:pPr eaLnBrk="1" hangingPunct="1">
              <a:buFont typeface="Wingdings" pitchFamily="2" charset="2"/>
              <a:buChar char="§"/>
            </a:pPr>
            <a:r>
              <a:rPr lang="el-GR" sz="2300" b="1" dirty="0" smtClean="0">
                <a:solidFill>
                  <a:srgbClr val="0070C0"/>
                </a:solidFill>
                <a:latin typeface="Tahoma" pitchFamily="34" charset="0"/>
              </a:rPr>
              <a:t>Γυμνάσια /Λύκεια</a:t>
            </a:r>
            <a:r>
              <a:rPr lang="en-US" sz="2300" b="1" dirty="0" smtClean="0">
                <a:solidFill>
                  <a:srgbClr val="0070C0"/>
                </a:solidFill>
                <a:latin typeface="Tahoma" pitchFamily="34" charset="0"/>
              </a:rPr>
              <a:t>: </a:t>
            </a:r>
            <a:r>
              <a:rPr lang="el-GR" sz="2300" dirty="0" smtClean="0">
                <a:latin typeface="Tahoma" pitchFamily="34" charset="0"/>
              </a:rPr>
              <a:t>Διεύθυνση Υπ. Παιδείας Μέσης Εκπαίδευσης</a:t>
            </a:r>
          </a:p>
          <a:p>
            <a:pPr eaLnBrk="1" hangingPunct="1">
              <a:buFont typeface="Wingdings" pitchFamily="2" charset="2"/>
              <a:buNone/>
            </a:pPr>
            <a:endParaRPr lang="el-GR" sz="2300" dirty="0" smtClean="0">
              <a:latin typeface="Tahoma" pitchFamily="34" charset="0"/>
            </a:endParaRPr>
          </a:p>
          <a:p>
            <a:pPr eaLnBrk="1" hangingPunct="1">
              <a:buFont typeface="Wingdings" pitchFamily="2" charset="2"/>
              <a:buChar char="§"/>
            </a:pPr>
            <a:r>
              <a:rPr lang="el-GR" sz="2300" dirty="0" smtClean="0">
                <a:latin typeface="Tahoma" pitchFamily="34" charset="0"/>
              </a:rPr>
              <a:t>Για σκοπούς του Νόμου, ο Διευθυντής του σχολείου είναι υπάλληλος</a:t>
            </a:r>
            <a:r>
              <a:rPr lang="en-US" sz="2300" dirty="0" smtClean="0">
                <a:latin typeface="Tahoma" pitchFamily="34" charset="0"/>
              </a:rPr>
              <a:t>:</a:t>
            </a:r>
            <a:r>
              <a:rPr lang="el-GR" sz="2300" dirty="0" smtClean="0">
                <a:latin typeface="Tahoma" pitchFamily="34" charset="0"/>
              </a:rPr>
              <a:t> δεν έχει εξουσία να αποφασίζει</a:t>
            </a:r>
            <a:r>
              <a:rPr lang="en-US" sz="2300" dirty="0" smtClean="0">
                <a:latin typeface="Tahoma" pitchFamily="34" charset="0"/>
              </a:rPr>
              <a:t> </a:t>
            </a:r>
            <a:r>
              <a:rPr lang="el-GR" sz="2300" dirty="0" smtClean="0">
                <a:latin typeface="Tahoma" pitchFamily="34" charset="0"/>
              </a:rPr>
              <a:t>αλλά ενεργεί σύμφωνα με τις οδηγίες και εγκυκλίους του Υπ. Παιδείας</a:t>
            </a: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l-GR" dirty="0" smtClean="0"/>
              <a:t>3</a:t>
            </a:r>
          </a:p>
          <a:p>
            <a:endParaRPr lang="el-GR" dirty="0" smtClean="0"/>
          </a:p>
        </p:txBody>
      </p:sp>
      <p:sp>
        <p:nvSpPr>
          <p:cNvPr id="23554" name="Title 1"/>
          <p:cNvSpPr>
            <a:spLocks noGrp="1"/>
          </p:cNvSpPr>
          <p:nvPr>
            <p:ph type="title"/>
          </p:nvPr>
        </p:nvSpPr>
        <p:spPr/>
        <p:txBody>
          <a:bodyPr>
            <a:normAutofit/>
          </a:bodyPr>
          <a:lstStyle/>
          <a:p>
            <a:pPr algn="ctr"/>
            <a:r>
              <a:rPr lang="el-GR" sz="2600" dirty="0" smtClean="0">
                <a:solidFill>
                  <a:srgbClr val="002060"/>
                </a:solidFill>
                <a:effectLst/>
                <a:latin typeface="Tahoma" pitchFamily="34" charset="0"/>
              </a:rPr>
              <a:t>Υπεύθυνος</a:t>
            </a:r>
            <a:r>
              <a:rPr lang="el-GR" sz="2800" dirty="0" smtClean="0">
                <a:solidFill>
                  <a:srgbClr val="002060"/>
                </a:solidFill>
                <a:effectLst/>
                <a:latin typeface="Tahoma" pitchFamily="34" charset="0"/>
              </a:rPr>
              <a:t> Επεξεργασίας</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1"/>
          </p:nvPr>
        </p:nvSpPr>
        <p:spPr/>
        <p:txBody>
          <a:bodyPr/>
          <a:lstStyle/>
          <a:p>
            <a:pPr algn="just">
              <a:buFont typeface="Wingdings" pitchFamily="2" charset="2"/>
              <a:buChar char="§"/>
            </a:pPr>
            <a:r>
              <a:rPr lang="el-GR" sz="2200" dirty="0" smtClean="0">
                <a:latin typeface="Tahoma" pitchFamily="34" charset="0"/>
                <a:cs typeface="Tahoma" pitchFamily="34" charset="0"/>
              </a:rPr>
              <a:t>Τα σχολεία διασφαλίζουν τη μη κοινοποίηση των προσωπικών δεδομένων των μαθητών σε μη εξουσιοδοτημένα πρόσωπα.</a:t>
            </a:r>
          </a:p>
          <a:p>
            <a:pPr algn="just">
              <a:buFont typeface="Wingdings" pitchFamily="2" charset="2"/>
              <a:buChar char="§"/>
            </a:pPr>
            <a:r>
              <a:rPr lang="el-GR" sz="2200" dirty="0" smtClean="0">
                <a:latin typeface="Tahoma" pitchFamily="34" charset="0"/>
                <a:cs typeface="Tahoma" pitchFamily="34" charset="0"/>
              </a:rPr>
              <a:t>Φύλαξη των αρχείων με προσωπικά δεδομένα σε ασφαλές μέρος και απαγόρευση της πρόσβασης σε αυτά παρά μόνο με την έγκριση του Διευθυντή.</a:t>
            </a:r>
          </a:p>
          <a:p>
            <a:pPr algn="just">
              <a:buFont typeface="Wingdings" pitchFamily="2" charset="2"/>
              <a:buChar char="§"/>
            </a:pPr>
            <a:r>
              <a:rPr lang="el-GR" sz="2200" dirty="0" smtClean="0">
                <a:latin typeface="Tahoma" pitchFamily="34" charset="0"/>
                <a:cs typeface="Tahoma" pitchFamily="34" charset="0"/>
              </a:rPr>
              <a:t>Η καταχώρηση και αποθήκευση από τη Γραμματεία των δεδομένων των μαθητών να γίνεται σε δισκάκι </a:t>
            </a:r>
            <a:r>
              <a:rPr lang="en-US" sz="2200" dirty="0" err="1" smtClean="0">
                <a:latin typeface="Tahoma" pitchFamily="34" charset="0"/>
                <a:cs typeface="Tahoma" pitchFamily="34" charset="0"/>
              </a:rPr>
              <a:t>cd</a:t>
            </a:r>
            <a:r>
              <a:rPr lang="en-US" sz="2200" dirty="0" smtClean="0">
                <a:latin typeface="Tahoma" pitchFamily="34" charset="0"/>
                <a:cs typeface="Tahoma" pitchFamily="34" charset="0"/>
              </a:rPr>
              <a:t> </a:t>
            </a:r>
            <a:r>
              <a:rPr lang="el-GR" sz="2200" dirty="0" smtClean="0">
                <a:latin typeface="Tahoma" pitchFamily="34" charset="0"/>
                <a:cs typeface="Tahoma" pitchFamily="34" charset="0"/>
              </a:rPr>
              <a:t>και όχι στο σκληρό δίσκο του υπολογιστή ώστε να αποφεύγεται η μη εξουσιοδοτημένη πρόσβαση μέσω του εσωτερικού δικτύου. Ο δίσκος στη συνέχεια φυλάσσεται σε ασφαλές μέρος από το Διευθυντή του σχολείου. </a:t>
            </a:r>
          </a:p>
          <a:p>
            <a:endParaRPr lang="el-GR" sz="2000" dirty="0" smtClean="0">
              <a:latin typeface="Tahoma" pitchFamily="34" charset="0"/>
              <a:cs typeface="Tahoma" pitchFamily="34" charset="0"/>
            </a:endParaRPr>
          </a:p>
          <a:p>
            <a:pPr>
              <a:buFont typeface="Wingdings" pitchFamily="2" charset="2"/>
              <a:buChar char="§"/>
            </a:pPr>
            <a:endParaRPr lang="el-GR" sz="2000" dirty="0" smtClean="0">
              <a:latin typeface="Tahoma" pitchFamily="34" charset="0"/>
              <a:cs typeface="Tahoma" pitchFamily="34" charset="0"/>
            </a:endParaRPr>
          </a:p>
        </p:txBody>
      </p:sp>
      <p:sp>
        <p:nvSpPr>
          <p:cNvPr id="26628" name="Slide Number Placeholder 3"/>
          <p:cNvSpPr>
            <a:spLocks noGrp="1"/>
          </p:cNvSpPr>
          <p:nvPr>
            <p:ph type="sldNum" sz="quarter" idx="12"/>
          </p:nvPr>
        </p:nvSpPr>
        <p:spPr>
          <a:noFill/>
        </p:spPr>
        <p:txBody>
          <a:bodyPr/>
          <a:lstStyle/>
          <a:p>
            <a:r>
              <a:rPr lang="el-GR" dirty="0" smtClean="0"/>
              <a:t>4</a:t>
            </a:r>
          </a:p>
          <a:p>
            <a:endParaRPr lang="el-GR" dirty="0" smtClean="0"/>
          </a:p>
        </p:txBody>
      </p:sp>
      <p:sp>
        <p:nvSpPr>
          <p:cNvPr id="26626" name="Title 1"/>
          <p:cNvSpPr>
            <a:spLocks noGrp="1"/>
          </p:cNvSpPr>
          <p:nvPr>
            <p:ph type="title"/>
          </p:nvPr>
        </p:nvSpPr>
        <p:spPr/>
        <p:txBody>
          <a:bodyPr>
            <a:normAutofit/>
          </a:bodyPr>
          <a:lstStyle/>
          <a:p>
            <a:pPr algn="ctr"/>
            <a:r>
              <a:rPr lang="el-GR" sz="2400" dirty="0" smtClean="0">
                <a:latin typeface="Tahoma" pitchFamily="34" charset="0"/>
              </a:rPr>
              <a:t>    </a:t>
            </a:r>
            <a:r>
              <a:rPr lang="el-GR" sz="2400" dirty="0" smtClean="0">
                <a:solidFill>
                  <a:srgbClr val="002060"/>
                </a:solidFill>
                <a:effectLst/>
                <a:latin typeface="Tahoma" pitchFamily="34" charset="0"/>
              </a:rPr>
              <a:t>Εγκύκλιος του Υπ. Παιδείας ημερ. 09.06.2011 (1)</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idx="1"/>
          </p:nvPr>
        </p:nvSpPr>
        <p:spPr>
          <a:xfrm>
            <a:off x="457200" y="1214422"/>
            <a:ext cx="8229600" cy="4792869"/>
          </a:xfrm>
        </p:spPr>
        <p:txBody>
          <a:bodyPr/>
          <a:lstStyle/>
          <a:p>
            <a:pPr algn="just">
              <a:buFont typeface="Wingdings" pitchFamily="2" charset="2"/>
              <a:buChar char="§"/>
            </a:pPr>
            <a:r>
              <a:rPr lang="el-GR" sz="2200" dirty="0" smtClean="0">
                <a:latin typeface="Tahoma" pitchFamily="34" charset="0"/>
                <a:cs typeface="Tahoma" pitchFamily="34" charset="0"/>
              </a:rPr>
              <a:t>Οι κατάλογοι των τμημάτων του σχολείου που κυκλοφορούν περιλαμβάνουν μόνο το ονοματεπώνυμο των μαθητών χωρίς τη διεύθυνση και το τηλέφωνό τους</a:t>
            </a:r>
          </a:p>
          <a:p>
            <a:pPr algn="just">
              <a:buFont typeface="Wingdings" pitchFamily="2" charset="2"/>
              <a:buChar char="§"/>
            </a:pPr>
            <a:r>
              <a:rPr lang="el-GR" sz="2200" dirty="0" smtClean="0">
                <a:latin typeface="Tahoma" pitchFamily="34" charset="0"/>
                <a:cs typeface="Tahoma" pitchFamily="34" charset="0"/>
              </a:rPr>
              <a:t>Οι εν λόγω κατάλογοι να μην κοινοποιούνται σε μη μέλη του προσωπικού του σχολείου  </a:t>
            </a:r>
            <a:r>
              <a:rPr lang="el-GR" sz="2200" dirty="0" err="1" smtClean="0">
                <a:latin typeface="Tahoma" pitchFamily="34" charset="0"/>
                <a:cs typeface="Tahoma" pitchFamily="34" charset="0"/>
              </a:rPr>
              <a:t>π.χ</a:t>
            </a:r>
            <a:r>
              <a:rPr lang="el-GR" sz="2200" dirty="0" smtClean="0">
                <a:latin typeface="Tahoma" pitchFamily="34" charset="0"/>
                <a:cs typeface="Tahoma" pitchFamily="34" charset="0"/>
              </a:rPr>
              <a:t> Σύνδεσμο Γονέων, Σωματεία, Κοινωνικούς Φορείς, </a:t>
            </a:r>
            <a:r>
              <a:rPr lang="el-GR" sz="2200" dirty="0" err="1" smtClean="0">
                <a:latin typeface="Tahoma" pitchFamily="34" charset="0"/>
                <a:cs typeface="Tahoma" pitchFamily="34" charset="0"/>
              </a:rPr>
              <a:t>Προσκοπεία</a:t>
            </a:r>
            <a:r>
              <a:rPr lang="el-GR" sz="2200" dirty="0" smtClean="0">
                <a:latin typeface="Tahoma" pitchFamily="34" charset="0"/>
                <a:cs typeface="Tahoma" pitchFamily="34" charset="0"/>
              </a:rPr>
              <a:t> ή Κεντρικό Μαθητικό Συμβούλιο</a:t>
            </a:r>
          </a:p>
          <a:p>
            <a:pPr algn="just">
              <a:buFont typeface="Wingdings" pitchFamily="2" charset="2"/>
              <a:buChar char="§"/>
            </a:pPr>
            <a:r>
              <a:rPr lang="el-GR" sz="2200" dirty="0" smtClean="0">
                <a:latin typeface="Tahoma" pitchFamily="34" charset="0"/>
                <a:cs typeface="Tahoma" pitchFamily="34" charset="0"/>
              </a:rPr>
              <a:t>Η Διεύθυνση διασφαλίζει την τήρηση της νομοθεσίας από το προσωπικό του σχολείου. Με οδηγίες της Διεύθυνσης οι Κατάλογοι πολυγραφούνται μόνο μία φορά στην αρχή της σχολικής χρονιάς, και η επανάληψη της πολυγράφησης τους γίνεται μόνο με άδεια του Διευθυντή</a:t>
            </a:r>
          </a:p>
          <a:p>
            <a:endParaRPr lang="el-GR" sz="2000" dirty="0" smtClean="0">
              <a:latin typeface="Tahoma" pitchFamily="34" charset="0"/>
              <a:cs typeface="Tahoma" pitchFamily="34" charset="0"/>
            </a:endParaRPr>
          </a:p>
          <a:p>
            <a:endParaRPr lang="el-GR" dirty="0" smtClean="0"/>
          </a:p>
        </p:txBody>
      </p:sp>
      <p:sp>
        <p:nvSpPr>
          <p:cNvPr id="27652" name="Slide Number Placeholder 3"/>
          <p:cNvSpPr>
            <a:spLocks noGrp="1"/>
          </p:cNvSpPr>
          <p:nvPr>
            <p:ph type="sldNum" sz="quarter" idx="12"/>
          </p:nvPr>
        </p:nvSpPr>
        <p:spPr>
          <a:noFill/>
        </p:spPr>
        <p:txBody>
          <a:bodyPr/>
          <a:lstStyle/>
          <a:p>
            <a:r>
              <a:rPr lang="el-GR" dirty="0" smtClean="0"/>
              <a:t>5</a:t>
            </a:r>
          </a:p>
          <a:p>
            <a:endParaRPr lang="el-GR" dirty="0" smtClean="0"/>
          </a:p>
        </p:txBody>
      </p:sp>
      <p:sp>
        <p:nvSpPr>
          <p:cNvPr id="27650" name="Title 1"/>
          <p:cNvSpPr>
            <a:spLocks noGrp="1"/>
          </p:cNvSpPr>
          <p:nvPr>
            <p:ph type="title"/>
          </p:nvPr>
        </p:nvSpPr>
        <p:spPr>
          <a:xfrm>
            <a:off x="457200" y="500042"/>
            <a:ext cx="8229600" cy="642942"/>
          </a:xfrm>
        </p:spPr>
        <p:txBody>
          <a:bodyPr>
            <a:normAutofit fontScale="90000"/>
          </a:bodyPr>
          <a:lstStyle/>
          <a:p>
            <a:r>
              <a:rPr lang="el-GR" sz="2400" dirty="0" smtClean="0">
                <a:latin typeface="Tahoma" pitchFamily="34" charset="0"/>
              </a:rPr>
              <a:t>    </a:t>
            </a:r>
            <a:r>
              <a:rPr lang="en-US" sz="2700" dirty="0" smtClean="0">
                <a:solidFill>
                  <a:srgbClr val="002060"/>
                </a:solidFill>
                <a:effectLst/>
                <a:latin typeface="Tahoma" pitchFamily="34" charset="0"/>
              </a:rPr>
              <a:t>E</a:t>
            </a:r>
            <a:r>
              <a:rPr lang="el-GR" sz="2700" dirty="0" err="1" smtClean="0">
                <a:solidFill>
                  <a:srgbClr val="002060"/>
                </a:solidFill>
                <a:effectLst/>
                <a:latin typeface="Tahoma" pitchFamily="34" charset="0"/>
              </a:rPr>
              <a:t>γκύκλιος του Υπ. </a:t>
            </a:r>
            <a:r>
              <a:rPr lang="el-GR" sz="2700" dirty="0" smtClean="0">
                <a:solidFill>
                  <a:srgbClr val="002060"/>
                </a:solidFill>
                <a:effectLst/>
                <a:latin typeface="Tahoma" pitchFamily="34" charset="0"/>
              </a:rPr>
              <a:t>Παιδείας ημερ. 09.06.2011 (2) </a:t>
            </a:r>
            <a:br>
              <a:rPr lang="el-GR" sz="2700" dirty="0" smtClean="0">
                <a:solidFill>
                  <a:srgbClr val="002060"/>
                </a:solidFill>
                <a:effectLst/>
                <a:latin typeface="Tahoma" pitchFamily="34" charset="0"/>
              </a:rPr>
            </a:br>
            <a:endParaRPr lang="el-GR" sz="2700" dirty="0" smtClean="0">
              <a:solidFill>
                <a:srgbClr val="002060"/>
              </a:solidFill>
              <a:effectLst/>
              <a:latin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p:txBody>
          <a:bodyPr/>
          <a:lstStyle/>
          <a:p>
            <a:pPr algn="just">
              <a:buFont typeface="Wingdings" pitchFamily="2" charset="2"/>
              <a:buChar char="§"/>
            </a:pPr>
            <a:r>
              <a:rPr lang="el-GR" sz="2300" dirty="0" smtClean="0">
                <a:latin typeface="Tahoma" pitchFamily="34" charset="0"/>
                <a:cs typeface="Tahoma" pitchFamily="34" charset="0"/>
              </a:rPr>
              <a:t>Οι κατάλογοι φυλάσσονται και διατίθενται μόνο από τη Διεύθυνση.</a:t>
            </a:r>
          </a:p>
          <a:p>
            <a:pPr algn="just">
              <a:buFont typeface="Wingdings" pitchFamily="2" charset="2"/>
              <a:buChar char="§"/>
            </a:pPr>
            <a:r>
              <a:rPr lang="el-GR" sz="2300" dirty="0" smtClean="0">
                <a:latin typeface="Tahoma" pitchFamily="34" charset="0"/>
                <a:cs typeface="Tahoma" pitchFamily="34" charset="0"/>
              </a:rPr>
              <a:t>Ενημέρωση των μαθητών σχετικά με τη φύλαξη των δεδομένων τους από το σχολείο και επίσης να προτρέπονται οι μαθητές να μην κοινοποιούν σε τρίτους τα δεδομένα τους.</a:t>
            </a:r>
          </a:p>
          <a:p>
            <a:pPr algn="just">
              <a:buFont typeface="Wingdings" pitchFamily="2" charset="2"/>
              <a:buChar char="§"/>
            </a:pPr>
            <a:r>
              <a:rPr lang="el-GR" sz="2300" dirty="0" smtClean="0">
                <a:latin typeface="Tahoma" pitchFamily="34" charset="0"/>
                <a:cs typeface="Tahoma" pitchFamily="34" charset="0"/>
              </a:rPr>
              <a:t>Σε περίπτωση που ζητούνται από μαθητές στοιχεία άλλων μαθητών τότε οι τελευταίοι οφείλουν να το αναφέρουν στη Διεύθυνση.</a:t>
            </a:r>
          </a:p>
          <a:p>
            <a:endParaRPr lang="el-GR" sz="2000" dirty="0" smtClean="0">
              <a:latin typeface="Tahoma" pitchFamily="34" charset="0"/>
              <a:cs typeface="Tahoma" pitchFamily="34" charset="0"/>
            </a:endParaRPr>
          </a:p>
        </p:txBody>
      </p:sp>
      <p:sp>
        <p:nvSpPr>
          <p:cNvPr id="28676" name="Slide Number Placeholder 3"/>
          <p:cNvSpPr>
            <a:spLocks noGrp="1"/>
          </p:cNvSpPr>
          <p:nvPr>
            <p:ph type="sldNum" sz="quarter" idx="12"/>
          </p:nvPr>
        </p:nvSpPr>
        <p:spPr>
          <a:noFill/>
        </p:spPr>
        <p:txBody>
          <a:bodyPr/>
          <a:lstStyle/>
          <a:p>
            <a:r>
              <a:rPr lang="el-GR" dirty="0" smtClean="0"/>
              <a:t>6</a:t>
            </a:r>
          </a:p>
          <a:p>
            <a:endParaRPr lang="el-GR" dirty="0" smtClean="0"/>
          </a:p>
          <a:p>
            <a:endParaRPr lang="el-GR" dirty="0" smtClean="0"/>
          </a:p>
        </p:txBody>
      </p:sp>
      <p:sp>
        <p:nvSpPr>
          <p:cNvPr id="28674" name="Title 1"/>
          <p:cNvSpPr>
            <a:spLocks noGrp="1"/>
          </p:cNvSpPr>
          <p:nvPr>
            <p:ph type="title"/>
          </p:nvPr>
        </p:nvSpPr>
        <p:spPr>
          <a:xfrm>
            <a:off x="457200" y="500042"/>
            <a:ext cx="8229600" cy="857256"/>
          </a:xfrm>
        </p:spPr>
        <p:txBody>
          <a:bodyPr>
            <a:normAutofit fontScale="90000"/>
          </a:bodyPr>
          <a:lstStyle/>
          <a:p>
            <a:r>
              <a:rPr lang="el-GR" sz="2400" dirty="0" smtClean="0">
                <a:latin typeface="Tahoma" pitchFamily="34" charset="0"/>
              </a:rPr>
              <a:t>     </a:t>
            </a:r>
            <a:r>
              <a:rPr lang="en-US" sz="2700" dirty="0" smtClean="0">
                <a:solidFill>
                  <a:srgbClr val="002060"/>
                </a:solidFill>
                <a:effectLst/>
                <a:latin typeface="Tahoma" pitchFamily="34" charset="0"/>
              </a:rPr>
              <a:t>E</a:t>
            </a:r>
            <a:r>
              <a:rPr lang="el-GR" sz="2700" dirty="0" err="1" smtClean="0">
                <a:solidFill>
                  <a:srgbClr val="002060"/>
                </a:solidFill>
                <a:effectLst/>
                <a:latin typeface="Tahoma" pitchFamily="34" charset="0"/>
              </a:rPr>
              <a:t>γκύκλιος</a:t>
            </a:r>
            <a:r>
              <a:rPr lang="el-GR" sz="2700" dirty="0" smtClean="0">
                <a:solidFill>
                  <a:srgbClr val="002060"/>
                </a:solidFill>
                <a:effectLst/>
                <a:latin typeface="Tahoma" pitchFamily="34" charset="0"/>
              </a:rPr>
              <a:t> του Υπ. Παιδείας ημερ. 09.06.2011 (3)</a:t>
            </a:r>
            <a:br>
              <a:rPr lang="el-GR" sz="2700" dirty="0" smtClean="0">
                <a:solidFill>
                  <a:srgbClr val="002060"/>
                </a:solidFill>
                <a:effectLst/>
                <a:latin typeface="Tahoma" pitchFamily="34" charset="0"/>
              </a:rPr>
            </a:br>
            <a:endParaRPr lang="el-GR" sz="2700" dirty="0" smtClean="0">
              <a:solidFill>
                <a:srgbClr val="002060"/>
              </a:solidFill>
              <a:effectLst/>
              <a:latin typeface="Tahom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a:xfrm>
            <a:off x="457200" y="1643050"/>
            <a:ext cx="8229600" cy="4364241"/>
          </a:xfrm>
        </p:spPr>
        <p:txBody>
          <a:bodyPr/>
          <a:lstStyle/>
          <a:p>
            <a:pPr algn="just">
              <a:buNone/>
            </a:pPr>
            <a:r>
              <a:rPr lang="el-GR" sz="2200" dirty="0" smtClean="0">
                <a:latin typeface="Tahoma" pitchFamily="34" charset="0"/>
                <a:cs typeface="Tahoma" pitchFamily="34" charset="0"/>
              </a:rPr>
              <a:t>(α) Το μείζον συμφέρον του παιδιού.</a:t>
            </a:r>
          </a:p>
          <a:p>
            <a:pPr algn="just">
              <a:buNone/>
            </a:pPr>
            <a:r>
              <a:rPr lang="el-GR" sz="2200" dirty="0" smtClean="0">
                <a:latin typeface="Tahoma" pitchFamily="34" charset="0"/>
                <a:cs typeface="Tahoma" pitchFamily="34" charset="0"/>
              </a:rPr>
              <a:t>(β) Προστασία και φροντίδα για την ευημερία των παιδιών.</a:t>
            </a:r>
            <a:endParaRPr lang="el-GR" sz="2200" dirty="0">
              <a:latin typeface="Tahoma" pitchFamily="34" charset="0"/>
              <a:cs typeface="Tahoma" pitchFamily="34" charset="0"/>
            </a:endParaRPr>
          </a:p>
          <a:p>
            <a:pPr algn="just">
              <a:buNone/>
            </a:pPr>
            <a:r>
              <a:rPr lang="el-GR" sz="2200" dirty="0" smtClean="0">
                <a:latin typeface="Tahoma" pitchFamily="34" charset="0"/>
                <a:cs typeface="Tahoma" pitchFamily="34" charset="0"/>
              </a:rPr>
              <a:t>(γ) Το δικαίωμα στην ιδιωτική ζωή.</a:t>
            </a:r>
          </a:p>
          <a:p>
            <a:pPr algn="just">
              <a:buNone/>
            </a:pPr>
            <a:r>
              <a:rPr lang="el-GR" sz="2200" dirty="0" smtClean="0">
                <a:latin typeface="Tahoma" pitchFamily="34" charset="0"/>
                <a:cs typeface="Tahoma" pitchFamily="34" charset="0"/>
              </a:rPr>
              <a:t>(δ) Αντιπροσώπευση.</a:t>
            </a:r>
          </a:p>
          <a:p>
            <a:pPr algn="just">
              <a:buNone/>
            </a:pPr>
            <a:r>
              <a:rPr lang="el-GR" sz="2200" dirty="0" smtClean="0">
                <a:latin typeface="Tahoma" pitchFamily="34" charset="0"/>
                <a:cs typeface="Tahoma" pitchFamily="34" charset="0"/>
              </a:rPr>
              <a:t>(ε) Σύγκρουση του μείζονος συμφέροντος του παιδιού με το δικαίωμα στην προστασία δεδομένων, κατά την οποία υπερτερεί το πρώτο.</a:t>
            </a:r>
          </a:p>
          <a:p>
            <a:pPr algn="just">
              <a:buNone/>
            </a:pPr>
            <a:r>
              <a:rPr lang="el-GR" sz="2200" dirty="0" smtClean="0">
                <a:latin typeface="Tahoma" pitchFamily="34" charset="0"/>
                <a:cs typeface="Tahoma" pitchFamily="34" charset="0"/>
              </a:rPr>
              <a:t>(στ) Προσαρμογή στο βαθμό ωριμότητας του παιδιού (συγκατάθεση).</a:t>
            </a:r>
          </a:p>
          <a:p>
            <a:pPr algn="just">
              <a:buNone/>
            </a:pPr>
            <a:r>
              <a:rPr lang="el-GR" sz="2200" dirty="0" smtClean="0">
                <a:latin typeface="Tahoma" pitchFamily="34" charset="0"/>
                <a:cs typeface="Tahoma" pitchFamily="34" charset="0"/>
              </a:rPr>
              <a:t>(ζ) Δικαίωμα συμμετοχής στην άσκηση των δικαιωμάτων τους.</a:t>
            </a:r>
          </a:p>
          <a:p>
            <a:endParaRPr lang="el-GR" sz="2000" dirty="0" smtClean="0">
              <a:latin typeface="Tahoma" pitchFamily="34" charset="0"/>
              <a:cs typeface="Tahoma" pitchFamily="34" charset="0"/>
            </a:endParaRPr>
          </a:p>
        </p:txBody>
      </p:sp>
      <p:sp>
        <p:nvSpPr>
          <p:cNvPr id="28676" name="Slide Number Placeholder 3"/>
          <p:cNvSpPr>
            <a:spLocks noGrp="1"/>
          </p:cNvSpPr>
          <p:nvPr>
            <p:ph type="sldNum" sz="quarter" idx="12"/>
          </p:nvPr>
        </p:nvSpPr>
        <p:spPr>
          <a:noFill/>
        </p:spPr>
        <p:txBody>
          <a:bodyPr/>
          <a:lstStyle/>
          <a:p>
            <a:r>
              <a:rPr lang="el-GR" dirty="0" smtClean="0"/>
              <a:t>7</a:t>
            </a:r>
          </a:p>
          <a:p>
            <a:endParaRPr lang="el-GR" dirty="0" smtClean="0"/>
          </a:p>
        </p:txBody>
      </p:sp>
      <p:sp>
        <p:nvSpPr>
          <p:cNvPr id="28674" name="Title 1"/>
          <p:cNvSpPr>
            <a:spLocks noGrp="1"/>
          </p:cNvSpPr>
          <p:nvPr>
            <p:ph type="title"/>
          </p:nvPr>
        </p:nvSpPr>
        <p:spPr>
          <a:xfrm>
            <a:off x="357158" y="274638"/>
            <a:ext cx="8501122" cy="1296974"/>
          </a:xfrm>
        </p:spPr>
        <p:txBody>
          <a:bodyPr>
            <a:normAutofit fontScale="90000"/>
          </a:bodyPr>
          <a:lstStyle/>
          <a:p>
            <a:r>
              <a:rPr lang="el-GR" sz="2400" dirty="0" smtClean="0">
                <a:latin typeface="Tahoma" pitchFamily="34" charset="0"/>
              </a:rPr>
              <a:t>  </a:t>
            </a:r>
            <a:r>
              <a:rPr lang="el-GR" sz="2400" dirty="0" smtClean="0">
                <a:solidFill>
                  <a:srgbClr val="002060"/>
                </a:solidFill>
                <a:effectLst/>
                <a:latin typeface="Tahoma" pitchFamily="34" charset="0"/>
              </a:rPr>
              <a:t>Γνωμοδότηση 2/2009 της Ομάδας Εργασίας του Άρθρου  </a:t>
            </a:r>
            <a:br>
              <a:rPr lang="el-GR" sz="2400" dirty="0" smtClean="0">
                <a:solidFill>
                  <a:srgbClr val="002060"/>
                </a:solidFill>
                <a:effectLst/>
                <a:latin typeface="Tahoma" pitchFamily="34" charset="0"/>
              </a:rPr>
            </a:br>
            <a:r>
              <a:rPr lang="el-GR" sz="2400" dirty="0" smtClean="0">
                <a:solidFill>
                  <a:srgbClr val="002060"/>
                </a:solidFill>
                <a:effectLst/>
                <a:latin typeface="Tahoma" pitchFamily="34" charset="0"/>
              </a:rPr>
              <a:t>  29 για την προστασία των προσωπικών δεδομένων των  </a:t>
            </a:r>
            <a:br>
              <a:rPr lang="el-GR" sz="2400" dirty="0" smtClean="0">
                <a:solidFill>
                  <a:srgbClr val="002060"/>
                </a:solidFill>
                <a:effectLst/>
                <a:latin typeface="Tahoma" pitchFamily="34" charset="0"/>
              </a:rPr>
            </a:br>
            <a:r>
              <a:rPr lang="el-GR" sz="2400" dirty="0" smtClean="0">
                <a:solidFill>
                  <a:srgbClr val="002060"/>
                </a:solidFill>
                <a:effectLst/>
                <a:latin typeface="Tahoma" pitchFamily="34" charset="0"/>
              </a:rPr>
              <a:t>  παιδιών</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a:xfrm>
            <a:off x="457200" y="1357298"/>
            <a:ext cx="8229600" cy="4768865"/>
          </a:xfrm>
        </p:spPr>
        <p:txBody>
          <a:bodyPr>
            <a:noAutofit/>
          </a:bodyPr>
          <a:lstStyle/>
          <a:p>
            <a:pPr algn="just">
              <a:buFont typeface="Wingdings" pitchFamily="2" charset="2"/>
              <a:buChar char="§"/>
            </a:pPr>
            <a:r>
              <a:rPr lang="el-GR" sz="2000" dirty="0" smtClean="0">
                <a:latin typeface="Tahoma" pitchFamily="34" charset="0"/>
                <a:cs typeface="Tahoma" pitchFamily="34" charset="0"/>
              </a:rPr>
              <a:t>Οι γονείς / νόμιμοι κηδεμόνες παρέχουν τη συγκατάθεσή τους για την επεξεργασία δεδομένων του παιδιού τους.</a:t>
            </a:r>
          </a:p>
          <a:p>
            <a:pPr algn="just">
              <a:buFont typeface="Wingdings" pitchFamily="2" charset="2"/>
              <a:buChar char="§"/>
            </a:pPr>
            <a:r>
              <a:rPr lang="el-GR" sz="2000" dirty="0" smtClean="0">
                <a:latin typeface="Tahoma" pitchFamily="34" charset="0"/>
                <a:cs typeface="Tahoma" pitchFamily="34" charset="0"/>
              </a:rPr>
              <a:t>Οι γονείς / νόμιμοι κηδεμόνες πρέπει να λαμβάνουν αποφάσεις βάσει του μείζονος συμφέροντος του παιδιού.</a:t>
            </a:r>
            <a:endParaRPr lang="el-GR" sz="2000" dirty="0">
              <a:latin typeface="Tahoma" pitchFamily="34" charset="0"/>
              <a:cs typeface="Tahoma" pitchFamily="34" charset="0"/>
            </a:endParaRPr>
          </a:p>
          <a:p>
            <a:pPr algn="just">
              <a:buFont typeface="Wingdings" pitchFamily="2" charset="2"/>
              <a:buChar char="§"/>
            </a:pPr>
            <a:r>
              <a:rPr lang="el-GR" sz="2000" dirty="0" smtClean="0">
                <a:latin typeface="Tahoma" pitchFamily="34" charset="0"/>
                <a:cs typeface="Tahoma" pitchFamily="34" charset="0"/>
              </a:rPr>
              <a:t>Η συγκατάθεση πρέπει να είναι ελεύθερη, ρητή και ειδική δήλωση βουλήσεως: για να είναι νόμιμη πρέπει να γίνεται προηγουμένως ενημέρωση από τον υπεύθυνο επεξεργασίας.</a:t>
            </a:r>
          </a:p>
          <a:p>
            <a:pPr algn="just">
              <a:buFont typeface="Wingdings" pitchFamily="2" charset="2"/>
              <a:buChar char="§"/>
            </a:pPr>
            <a:r>
              <a:rPr lang="el-GR" sz="2000" dirty="0" smtClean="0">
                <a:latin typeface="Tahoma" pitchFamily="34" charset="0"/>
                <a:cs typeface="Tahoma" pitchFamily="34" charset="0"/>
              </a:rPr>
              <a:t>Εξαιρέσεις από το Νόμο όπου η επεξεργασία επιτρέπεται και χωρίς συγκατάθεση π.χ. όταν τα δεδομένα είναι απαραίτητα για να μπορεί ο υπεύθυνος επεξεργασίας να εκτελέσει το έργο του.</a:t>
            </a:r>
          </a:p>
          <a:p>
            <a:pPr algn="just">
              <a:buFont typeface="Wingdings" pitchFamily="2" charset="2"/>
              <a:buChar char="§"/>
            </a:pPr>
            <a:r>
              <a:rPr lang="el-GR" sz="2000" dirty="0" smtClean="0">
                <a:latin typeface="Tahoma" pitchFamily="34" charset="0"/>
                <a:cs typeface="Tahoma" pitchFamily="34" charset="0"/>
              </a:rPr>
              <a:t>Πρόταση του νέου Ευρωπαϊκού Κανονισμού για την προστασία των προσωπικών δεδομένων: προβλέπει ειδικές πρόνοιες για τους ανήλικους και έτσι ενισχύεται σημαντικά η προστασία των προσωπικών δεδομένων των ανηλίκων</a:t>
            </a:r>
            <a:r>
              <a:rPr lang="el-GR" sz="2100" dirty="0" smtClean="0">
                <a:latin typeface="Tahoma" pitchFamily="34" charset="0"/>
                <a:cs typeface="Tahoma" pitchFamily="34" charset="0"/>
              </a:rPr>
              <a:t>.</a:t>
            </a:r>
          </a:p>
        </p:txBody>
      </p:sp>
      <p:sp>
        <p:nvSpPr>
          <p:cNvPr id="28676" name="Slide Number Placeholder 3"/>
          <p:cNvSpPr>
            <a:spLocks noGrp="1"/>
          </p:cNvSpPr>
          <p:nvPr>
            <p:ph type="sldNum" sz="quarter" idx="12"/>
          </p:nvPr>
        </p:nvSpPr>
        <p:spPr>
          <a:noFill/>
        </p:spPr>
        <p:txBody>
          <a:bodyPr/>
          <a:lstStyle/>
          <a:p>
            <a:r>
              <a:rPr lang="el-GR" dirty="0" smtClean="0"/>
              <a:t>8</a:t>
            </a:r>
          </a:p>
          <a:p>
            <a:endParaRPr lang="el-GR" dirty="0" smtClean="0"/>
          </a:p>
        </p:txBody>
      </p:sp>
      <p:sp>
        <p:nvSpPr>
          <p:cNvPr id="28674" name="Title 1"/>
          <p:cNvSpPr>
            <a:spLocks noGrp="1"/>
          </p:cNvSpPr>
          <p:nvPr>
            <p:ph type="title"/>
          </p:nvPr>
        </p:nvSpPr>
        <p:spPr>
          <a:xfrm>
            <a:off x="857224" y="274638"/>
            <a:ext cx="8001056" cy="1143000"/>
          </a:xfrm>
        </p:spPr>
        <p:txBody>
          <a:bodyPr>
            <a:normAutofit/>
          </a:bodyPr>
          <a:lstStyle/>
          <a:p>
            <a:r>
              <a:rPr lang="el-GR" sz="2200" dirty="0" smtClean="0">
                <a:solidFill>
                  <a:srgbClr val="002060"/>
                </a:solidFill>
                <a:effectLst/>
                <a:latin typeface="Tahoma" pitchFamily="34" charset="0"/>
              </a:rPr>
              <a:t>Συγκατάθεση – ο βασικός κανόνας για τη νόμιμη χρήση των προσωπικών δεδομένων των παιδιών</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a:xfrm>
            <a:off x="457200" y="1214422"/>
            <a:ext cx="8229600" cy="4911741"/>
          </a:xfrm>
        </p:spPr>
        <p:txBody>
          <a:bodyPr>
            <a:normAutofit/>
          </a:bodyPr>
          <a:lstStyle/>
          <a:p>
            <a:pPr algn="just">
              <a:buFont typeface="Wingdings" pitchFamily="2" charset="2"/>
              <a:buChar char="§"/>
            </a:pPr>
            <a:r>
              <a:rPr lang="el-GR" sz="2200" b="1" dirty="0" smtClean="0">
                <a:solidFill>
                  <a:srgbClr val="0070C0"/>
                </a:solidFill>
                <a:latin typeface="Tahoma" pitchFamily="34" charset="0"/>
                <a:cs typeface="Tahoma" pitchFamily="34" charset="0"/>
              </a:rPr>
              <a:t>Προοίμιο 29:</a:t>
            </a:r>
            <a:r>
              <a:rPr lang="en-US" sz="2200" b="1" dirty="0" smtClean="0">
                <a:solidFill>
                  <a:srgbClr val="0070C0"/>
                </a:solidFill>
                <a:latin typeface="Tahoma" pitchFamily="34" charset="0"/>
                <a:cs typeface="Tahoma" pitchFamily="34" charset="0"/>
              </a:rPr>
              <a:t> </a:t>
            </a:r>
            <a:r>
              <a:rPr lang="el-GR" sz="2200" dirty="0" smtClean="0">
                <a:latin typeface="Tahoma" pitchFamily="34" charset="0"/>
                <a:cs typeface="Tahoma" pitchFamily="34" charset="0"/>
              </a:rPr>
              <a:t>Τα προσωπικά δεδομένα των παιδιών απαιτούν ειδική προστασία αφού τα παιδιά έχουν μικρότερη επίγνωση των κινδύνων, συνεπειών και δικαιωμάτων τους π.χ. όσον αφορά τη χρήση προσωπικών δεδομένων με σκοπό τη δημιουργία προφίλ προσωπικότητας ή χρήστη και τη συλλογή των δεδομένων των παιδιών κατά τη χρήση υπηρεσιών που προσφέρονται σε ένα παιδί.</a:t>
            </a:r>
          </a:p>
          <a:p>
            <a:pPr lvl="4" algn="just">
              <a:buClr>
                <a:srgbClr val="0070C0"/>
              </a:buClr>
              <a:buFont typeface="Wingdings" pitchFamily="2" charset="2"/>
              <a:buChar char="Ø"/>
            </a:pPr>
            <a:r>
              <a:rPr lang="el-GR" sz="1900" dirty="0" smtClean="0">
                <a:latin typeface="Tahoma" pitchFamily="34" charset="0"/>
                <a:cs typeface="Tahoma" pitchFamily="34" charset="0"/>
              </a:rPr>
              <a:t>Η συγκατάθεση του γονέα ή κηδεμόνα δεν είναι απαραίτητη σε σχέση με υπηρεσίες πρόληψης ή παροχής συμβουλών που προσφέρονται άμεσα σε ένα παιδί.</a:t>
            </a:r>
            <a:r>
              <a:rPr lang="el-GR" sz="1300" dirty="0" smtClean="0">
                <a:latin typeface="Tahoma" pitchFamily="34" charset="0"/>
                <a:cs typeface="Tahoma" pitchFamily="34" charset="0"/>
              </a:rPr>
              <a:t>	</a:t>
            </a:r>
          </a:p>
          <a:p>
            <a:pPr algn="just">
              <a:buFont typeface="Wingdings" pitchFamily="2" charset="2"/>
              <a:buChar char="§"/>
            </a:pPr>
            <a:r>
              <a:rPr lang="el-GR" sz="2200" b="1" dirty="0" smtClean="0">
                <a:solidFill>
                  <a:srgbClr val="0070C0"/>
                </a:solidFill>
                <a:latin typeface="Tahoma" pitchFamily="34" charset="0"/>
                <a:cs typeface="Tahoma" pitchFamily="34" charset="0"/>
              </a:rPr>
              <a:t>Προοίμιο 46: </a:t>
            </a:r>
            <a:r>
              <a:rPr lang="el-GR" sz="2200" dirty="0" smtClean="0">
                <a:latin typeface="Tahoma" pitchFamily="34" charset="0"/>
                <a:cs typeface="Tahoma" pitchFamily="34" charset="0"/>
              </a:rPr>
              <a:t>εάν η επεξεργασία απευθύνεται σε παιδί, η ενημέρωση και ανακοίνωση πρέπει να διατυπώνεται σε σαφή και απλή γλώσσα για να την κατανοεί το παιδί εύκολα.</a:t>
            </a:r>
          </a:p>
          <a:p>
            <a:pPr algn="just">
              <a:buNone/>
            </a:pPr>
            <a:endParaRPr lang="el-GR" sz="2200" dirty="0" smtClean="0">
              <a:latin typeface="Tahoma" pitchFamily="34" charset="0"/>
              <a:cs typeface="Tahoma" pitchFamily="34" charset="0"/>
            </a:endParaRPr>
          </a:p>
        </p:txBody>
      </p:sp>
      <p:sp>
        <p:nvSpPr>
          <p:cNvPr id="28676" name="Slide Number Placeholder 3"/>
          <p:cNvSpPr>
            <a:spLocks noGrp="1"/>
          </p:cNvSpPr>
          <p:nvPr>
            <p:ph type="sldNum" sz="quarter" idx="12"/>
          </p:nvPr>
        </p:nvSpPr>
        <p:spPr>
          <a:noFill/>
        </p:spPr>
        <p:txBody>
          <a:bodyPr/>
          <a:lstStyle/>
          <a:p>
            <a:r>
              <a:rPr lang="el-GR" dirty="0" smtClean="0"/>
              <a:t>9</a:t>
            </a:r>
          </a:p>
          <a:p>
            <a:endParaRPr lang="el-GR" dirty="0" smtClean="0"/>
          </a:p>
        </p:txBody>
      </p:sp>
      <p:sp>
        <p:nvSpPr>
          <p:cNvPr id="28674" name="Title 1"/>
          <p:cNvSpPr>
            <a:spLocks noGrp="1"/>
          </p:cNvSpPr>
          <p:nvPr>
            <p:ph type="title"/>
          </p:nvPr>
        </p:nvSpPr>
        <p:spPr>
          <a:xfrm>
            <a:off x="857224" y="274638"/>
            <a:ext cx="8001056" cy="796908"/>
          </a:xfrm>
        </p:spPr>
        <p:txBody>
          <a:bodyPr>
            <a:normAutofit/>
          </a:bodyPr>
          <a:lstStyle/>
          <a:p>
            <a:r>
              <a:rPr lang="el-GR" sz="2200" dirty="0" smtClean="0">
                <a:solidFill>
                  <a:srgbClr val="002060"/>
                </a:solidFill>
                <a:effectLst/>
                <a:latin typeface="Tahoma" pitchFamily="34" charset="0"/>
              </a:rPr>
              <a:t>Πρόταση του νέου Ευρωπαϊκού Κανονισμού για την προστασία των προσωπικών δεδομένων</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371</TotalTime>
  <Words>1502</Words>
  <Application>Microsoft Office PowerPoint</Application>
  <PresentationFormat>On-screen Show (4:3)</PresentationFormat>
  <Paragraphs>103</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Προστασία Προσωπικών Δεδομένων εντός της Σχολικής Μονάδας</vt:lpstr>
      <vt:lpstr>Η Νομοθεσία στην Κύπρο </vt:lpstr>
      <vt:lpstr>Υπεύθυνος Επεξεργασίας</vt:lpstr>
      <vt:lpstr>    Εγκύκλιος του Υπ. Παιδείας ημερ. 09.06.2011 (1)</vt:lpstr>
      <vt:lpstr>    Eγκύκλιος του Υπ. Παιδείας ημερ. 09.06.2011 (2)  </vt:lpstr>
      <vt:lpstr>     Eγκύκλιος του Υπ. Παιδείας ημερ. 09.06.2011 (3) </vt:lpstr>
      <vt:lpstr>  Γνωμοδότηση 2/2009 της Ομάδας Εργασίας του Άρθρου     29 για την προστασία των προσωπικών δεδομένων των     παιδιών</vt:lpstr>
      <vt:lpstr>Συγκατάθεση – ο βασικός κανόνας για τη νόμιμη χρήση των προσωπικών δεδομένων των παιδιών</vt:lpstr>
      <vt:lpstr>Πρόταση του νέου Ευρωπαϊκού Κανονισμού για την προστασία των προσωπικών δεδομένων</vt:lpstr>
      <vt:lpstr>Άρθρο 8 του νέου Ευρωπαϊκού Κανονισμού για την προστασία των προσωπικών δεδομένων - Ειδική πρόνοια για τη συγκατάθεση του παιδιού σχετικά με τις υπηρεσίες της κοινωνίας των πληροφοριών.</vt:lpstr>
      <vt:lpstr>Συνεργασία Υ.Π.Π. – Γραφείου Επιτρόπου</vt:lpstr>
      <vt:lpstr>PowerPoint Presentation</vt:lpstr>
      <vt:lpstr>  3. Αβάσιμες και ανυπόστατες καταγγελίες εναντίον εκπαιδευτικών και κρατικών  λειτουργών  Το θέμα αυτό απασχόλησε το Γραφείο μου από το 2007 και επιλύθηκε οριστικά το 2015, με την έκδοση Εγκυκλίου του Τμήματος Δημόσιας Διοίκησης και Προσωπικού, η οποία ενσωμάτωσε τις εισηγήσεις και συστάσεις του Γραφείου μου.</vt:lpstr>
      <vt:lpstr>  </vt:lpstr>
      <vt:lpstr>Δικαίωμα πρόσβασης και διόρθωσης στα προσωπικά δεδομένα των παιδιών</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100</cp:revision>
  <dcterms:created xsi:type="dcterms:W3CDTF">2016-03-27T22:41:50Z</dcterms:created>
  <dcterms:modified xsi:type="dcterms:W3CDTF">2016-04-06T21:55:30Z</dcterms:modified>
</cp:coreProperties>
</file>